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5" r:id="rId1"/>
  </p:sldMasterIdLst>
  <p:notesMasterIdLst>
    <p:notesMasterId r:id="rId91"/>
  </p:notesMasterIdLst>
  <p:handoutMasterIdLst>
    <p:handoutMasterId r:id="rId92"/>
  </p:handoutMasterIdLst>
  <p:sldIdLst>
    <p:sldId id="1064" r:id="rId2"/>
    <p:sldId id="979" r:id="rId3"/>
    <p:sldId id="980" r:id="rId4"/>
    <p:sldId id="981" r:id="rId5"/>
    <p:sldId id="982" r:id="rId6"/>
    <p:sldId id="983" r:id="rId7"/>
    <p:sldId id="984" r:id="rId8"/>
    <p:sldId id="985" r:id="rId9"/>
    <p:sldId id="986" r:id="rId10"/>
    <p:sldId id="1002" r:id="rId11"/>
    <p:sldId id="917" r:id="rId12"/>
    <p:sldId id="918" r:id="rId13"/>
    <p:sldId id="988" r:id="rId14"/>
    <p:sldId id="1003" r:id="rId15"/>
    <p:sldId id="1063" r:id="rId16"/>
    <p:sldId id="991" r:id="rId17"/>
    <p:sldId id="1040" r:id="rId18"/>
    <p:sldId id="1005" r:id="rId19"/>
    <p:sldId id="1006" r:id="rId20"/>
    <p:sldId id="1035" r:id="rId21"/>
    <p:sldId id="1009" r:id="rId22"/>
    <p:sldId id="1037" r:id="rId23"/>
    <p:sldId id="1038" r:id="rId24"/>
    <p:sldId id="1180" r:id="rId25"/>
    <p:sldId id="1181" r:id="rId26"/>
    <p:sldId id="1056" r:id="rId27"/>
    <p:sldId id="1182" r:id="rId28"/>
    <p:sldId id="1043" r:id="rId29"/>
    <p:sldId id="834" r:id="rId30"/>
    <p:sldId id="826" r:id="rId31"/>
    <p:sldId id="1183" r:id="rId32"/>
    <p:sldId id="993" r:id="rId33"/>
    <p:sldId id="994" r:id="rId34"/>
    <p:sldId id="995" r:id="rId35"/>
    <p:sldId id="996" r:id="rId36"/>
    <p:sldId id="1184" r:id="rId37"/>
    <p:sldId id="1185" r:id="rId38"/>
    <p:sldId id="1186" r:id="rId39"/>
    <p:sldId id="1187" r:id="rId40"/>
    <p:sldId id="1001" r:id="rId41"/>
    <p:sldId id="1052" r:id="rId42"/>
    <p:sldId id="1059" r:id="rId43"/>
    <p:sldId id="1048" r:id="rId44"/>
    <p:sldId id="1039" r:id="rId45"/>
    <p:sldId id="1188" r:id="rId46"/>
    <p:sldId id="969" r:id="rId47"/>
    <p:sldId id="780" r:id="rId48"/>
    <p:sldId id="1065" r:id="rId49"/>
    <p:sldId id="974" r:id="rId50"/>
    <p:sldId id="1066" r:id="rId51"/>
    <p:sldId id="1067" r:id="rId52"/>
    <p:sldId id="1077" r:id="rId53"/>
    <p:sldId id="1010" r:id="rId54"/>
    <p:sldId id="1011" r:id="rId55"/>
    <p:sldId id="1013" r:id="rId56"/>
    <p:sldId id="1014" r:id="rId57"/>
    <p:sldId id="1015" r:id="rId58"/>
    <p:sldId id="1072" r:id="rId59"/>
    <p:sldId id="1078" r:id="rId60"/>
    <p:sldId id="1082" r:id="rId61"/>
    <p:sldId id="1083" r:id="rId62"/>
    <p:sldId id="1084" r:id="rId63"/>
    <p:sldId id="1085" r:id="rId64"/>
    <p:sldId id="1086" r:id="rId65"/>
    <p:sldId id="1087" r:id="rId66"/>
    <p:sldId id="1079" r:id="rId67"/>
    <p:sldId id="1080" r:id="rId68"/>
    <p:sldId id="1058" r:id="rId69"/>
    <p:sldId id="1189" r:id="rId70"/>
    <p:sldId id="1092" r:id="rId71"/>
    <p:sldId id="1109" r:id="rId72"/>
    <p:sldId id="1125" r:id="rId73"/>
    <p:sldId id="1126" r:id="rId74"/>
    <p:sldId id="1117" r:id="rId75"/>
    <p:sldId id="1127" r:id="rId76"/>
    <p:sldId id="1118" r:id="rId77"/>
    <p:sldId id="1128" r:id="rId78"/>
    <p:sldId id="1130" r:id="rId79"/>
    <p:sldId id="1119" r:id="rId80"/>
    <p:sldId id="1129" r:id="rId81"/>
    <p:sldId id="1033" r:id="rId82"/>
    <p:sldId id="1044" r:id="rId83"/>
    <p:sldId id="1051" r:id="rId84"/>
    <p:sldId id="1018" r:id="rId85"/>
    <p:sldId id="1017" r:id="rId86"/>
    <p:sldId id="1020" r:id="rId87"/>
    <p:sldId id="1062" r:id="rId88"/>
    <p:sldId id="1021" r:id="rId89"/>
    <p:sldId id="1061" r:id="rId90"/>
  </p:sldIdLst>
  <p:sldSz cx="12192000" cy="6858000"/>
  <p:notesSz cx="6858000" cy="9144000"/>
  <p:defaultTextStyle>
    <a:defPPr>
      <a:defRPr lang="en-US"/>
    </a:defPPr>
    <a:lvl1pPr algn="l" defTabSz="58613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586130" algn="l" defTabSz="58613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1172261" algn="l" defTabSz="58613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758391" algn="l" defTabSz="58613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2344522" algn="l" defTabSz="58613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930652" algn="l" defTabSz="586130" rtl="0" eaLnBrk="1" latinLnBrk="0" hangingPunct="1">
      <a:defRPr kern="1200">
        <a:solidFill>
          <a:schemeClr val="tx1"/>
        </a:solidFill>
        <a:latin typeface="Arial" charset="0"/>
        <a:ea typeface="ＭＳ Ｐゴシック" charset="-128"/>
        <a:cs typeface="ＭＳ Ｐゴシック" charset="-128"/>
      </a:defRPr>
    </a:lvl6pPr>
    <a:lvl7pPr marL="3516782" algn="l" defTabSz="586130" rtl="0" eaLnBrk="1" latinLnBrk="0" hangingPunct="1">
      <a:defRPr kern="1200">
        <a:solidFill>
          <a:schemeClr val="tx1"/>
        </a:solidFill>
        <a:latin typeface="Arial" charset="0"/>
        <a:ea typeface="ＭＳ Ｐゴシック" charset="-128"/>
        <a:cs typeface="ＭＳ Ｐゴシック" charset="-128"/>
      </a:defRPr>
    </a:lvl7pPr>
    <a:lvl8pPr marL="4102913" algn="l" defTabSz="586130" rtl="0" eaLnBrk="1" latinLnBrk="0" hangingPunct="1">
      <a:defRPr kern="1200">
        <a:solidFill>
          <a:schemeClr val="tx1"/>
        </a:solidFill>
        <a:latin typeface="Arial" charset="0"/>
        <a:ea typeface="ＭＳ Ｐゴシック" charset="-128"/>
        <a:cs typeface="ＭＳ Ｐゴシック" charset="-128"/>
      </a:defRPr>
    </a:lvl8pPr>
    <a:lvl9pPr marL="4689043" algn="l" defTabSz="58613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s Vasiliadi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ED5"/>
    <a:srgbClr val="C90116"/>
    <a:srgbClr val="29528C"/>
    <a:srgbClr val="522E92"/>
    <a:srgbClr val="1E4179"/>
    <a:srgbClr val="204078"/>
    <a:srgbClr val="1F3F7A"/>
    <a:srgbClr val="629FC3"/>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243" autoAdjust="0"/>
    <p:restoredTop sz="80621" autoAdjust="0"/>
  </p:normalViewPr>
  <p:slideViewPr>
    <p:cSldViewPr snapToGrid="0" snapToObjects="1">
      <p:cViewPr varScale="1">
        <p:scale>
          <a:sx n="81" d="100"/>
          <a:sy n="81" d="100"/>
        </p:scale>
        <p:origin x="648"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53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smtClean="0">
                <a:latin typeface="Arial" pitchFamily="-108" charset="0"/>
                <a:ea typeface="ＭＳ Ｐゴシック" pitchFamily="-108" charset="-128"/>
                <a:cs typeface="ＭＳ Ｐゴシック" pitchFamily="-108"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atin typeface="Arial" pitchFamily="-108" charset="0"/>
                <a:ea typeface="ＭＳ Ｐゴシック" pitchFamily="-108" charset="-128"/>
                <a:cs typeface="ＭＳ Ｐゴシック" pitchFamily="-108" charset="-128"/>
              </a:defRPr>
            </a:lvl1pPr>
          </a:lstStyle>
          <a:p>
            <a:pPr>
              <a:defRPr/>
            </a:pPr>
            <a:fld id="{3726BA98-09A7-D845-B362-7ACA0D031074}" type="datetimeFigureOut">
              <a:rPr lang="en-US"/>
              <a:pPr>
                <a:defRPr/>
              </a:pPr>
              <a:t>8/10/18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dirty="0" smtClean="0">
                <a:latin typeface="Arial" pitchFamily="-108" charset="0"/>
                <a:ea typeface="ＭＳ Ｐゴシック" pitchFamily="-108" charset="-128"/>
                <a:cs typeface="ＭＳ Ｐゴシック" pitchFamily="-108"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latin typeface="Arial" pitchFamily="-108" charset="0"/>
                <a:ea typeface="ＭＳ Ｐゴシック" pitchFamily="-108" charset="-128"/>
                <a:cs typeface="ＭＳ Ｐゴシック" pitchFamily="-108" charset="-128"/>
              </a:defRPr>
            </a:lvl1pPr>
          </a:lstStyle>
          <a:p>
            <a:pPr>
              <a:defRPr/>
            </a:pPr>
            <a:fld id="{F7EBBC22-62A2-DA42-A7E1-5CA8AEF0CF6D}" type="slidenum">
              <a:rPr lang="en-US"/>
              <a:pPr>
                <a:defRPr/>
              </a:pPr>
              <a:t>‹#›</a:t>
            </a:fld>
            <a:endParaRPr lang="en-US" dirty="0"/>
          </a:p>
        </p:txBody>
      </p:sp>
    </p:spTree>
    <p:extLst>
      <p:ext uri="{BB962C8B-B14F-4D97-AF65-F5344CB8AC3E}">
        <p14:creationId xmlns:p14="http://schemas.microsoft.com/office/powerpoint/2010/main" val="806459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88D14DF8-0C36-4546-A1A8-1C89C0A9DD5A}" type="datetime1">
              <a:rPr lang="en-US"/>
              <a:pPr>
                <a:defRPr/>
              </a:pPr>
              <a:t>8/10/18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EFAF03E7-0DA5-084C-A73B-84F898909E97}" type="slidenum">
              <a:rPr lang="en-US"/>
              <a:pPr>
                <a:defRPr/>
              </a:pPr>
              <a:t>‹#›</a:t>
            </a:fld>
            <a:endParaRPr lang="en-US" dirty="0"/>
          </a:p>
        </p:txBody>
      </p:sp>
    </p:spTree>
    <p:extLst>
      <p:ext uri="{BB962C8B-B14F-4D97-AF65-F5344CB8AC3E}">
        <p14:creationId xmlns:p14="http://schemas.microsoft.com/office/powerpoint/2010/main" val="3369682925"/>
      </p:ext>
    </p:extLst>
  </p:cSld>
  <p:clrMap bg1="lt1" tx1="dk1" bg2="lt2" tx2="dk2" accent1="accent1" accent2="accent2" accent3="accent3" accent4="accent4" accent5="accent5" accent6="accent6" hlink="hlink" folHlink="folHlink"/>
  <p:hf hdr="0" ftr="0" dt="0"/>
  <p:notesStyle>
    <a:lvl1pPr algn="l" defTabSz="586130" rtl="0" eaLnBrk="0" fontAlgn="base" hangingPunct="0">
      <a:spcBef>
        <a:spcPct val="30000"/>
      </a:spcBef>
      <a:spcAft>
        <a:spcPct val="0"/>
      </a:spcAft>
      <a:defRPr sz="1538" kern="1200">
        <a:solidFill>
          <a:schemeClr val="tx1"/>
        </a:solidFill>
        <a:latin typeface="+mn-lt"/>
        <a:ea typeface="ＭＳ Ｐゴシック" pitchFamily="-108" charset="-128"/>
        <a:cs typeface="ＭＳ Ｐゴシック" pitchFamily="-108" charset="-128"/>
      </a:defRPr>
    </a:lvl1pPr>
    <a:lvl2pPr marL="586130" algn="l" defTabSz="586130" rtl="0" eaLnBrk="0" fontAlgn="base" hangingPunct="0">
      <a:spcBef>
        <a:spcPct val="30000"/>
      </a:spcBef>
      <a:spcAft>
        <a:spcPct val="0"/>
      </a:spcAft>
      <a:defRPr sz="1538" kern="1200">
        <a:solidFill>
          <a:schemeClr val="tx1"/>
        </a:solidFill>
        <a:latin typeface="+mn-lt"/>
        <a:ea typeface="ＭＳ Ｐゴシック" pitchFamily="-108" charset="-128"/>
        <a:cs typeface="+mn-cs"/>
      </a:defRPr>
    </a:lvl2pPr>
    <a:lvl3pPr marL="1172261" algn="l" defTabSz="586130" rtl="0" eaLnBrk="0" fontAlgn="base" hangingPunct="0">
      <a:spcBef>
        <a:spcPct val="30000"/>
      </a:spcBef>
      <a:spcAft>
        <a:spcPct val="0"/>
      </a:spcAft>
      <a:defRPr sz="1538" kern="1200">
        <a:solidFill>
          <a:schemeClr val="tx1"/>
        </a:solidFill>
        <a:latin typeface="+mn-lt"/>
        <a:ea typeface="ＭＳ Ｐゴシック" pitchFamily="-108" charset="-128"/>
        <a:cs typeface="+mn-cs"/>
      </a:defRPr>
    </a:lvl3pPr>
    <a:lvl4pPr marL="1758391" algn="l" defTabSz="586130" rtl="0" eaLnBrk="0" fontAlgn="base" hangingPunct="0">
      <a:spcBef>
        <a:spcPct val="30000"/>
      </a:spcBef>
      <a:spcAft>
        <a:spcPct val="0"/>
      </a:spcAft>
      <a:defRPr sz="1538" kern="1200">
        <a:solidFill>
          <a:schemeClr val="tx1"/>
        </a:solidFill>
        <a:latin typeface="+mn-lt"/>
        <a:ea typeface="ＭＳ Ｐゴシック" pitchFamily="-108" charset="-128"/>
        <a:cs typeface="+mn-cs"/>
      </a:defRPr>
    </a:lvl4pPr>
    <a:lvl5pPr marL="2344522" algn="l" defTabSz="586130" rtl="0" eaLnBrk="0" fontAlgn="base" hangingPunct="0">
      <a:spcBef>
        <a:spcPct val="30000"/>
      </a:spcBef>
      <a:spcAft>
        <a:spcPct val="0"/>
      </a:spcAft>
      <a:defRPr sz="1538" kern="1200">
        <a:solidFill>
          <a:schemeClr val="tx1"/>
        </a:solidFill>
        <a:latin typeface="+mn-lt"/>
        <a:ea typeface="ＭＳ Ｐゴシック" pitchFamily="-108" charset="-128"/>
        <a:cs typeface="+mn-cs"/>
      </a:defRPr>
    </a:lvl5pPr>
    <a:lvl6pPr marL="2930652" algn="l" defTabSz="586130" rtl="0" eaLnBrk="1" latinLnBrk="0" hangingPunct="1">
      <a:defRPr sz="1538" kern="1200">
        <a:solidFill>
          <a:schemeClr val="tx1"/>
        </a:solidFill>
        <a:latin typeface="+mn-lt"/>
        <a:ea typeface="+mn-ea"/>
        <a:cs typeface="+mn-cs"/>
      </a:defRPr>
    </a:lvl6pPr>
    <a:lvl7pPr marL="3516782" algn="l" defTabSz="586130" rtl="0" eaLnBrk="1" latinLnBrk="0" hangingPunct="1">
      <a:defRPr sz="1538" kern="1200">
        <a:solidFill>
          <a:schemeClr val="tx1"/>
        </a:solidFill>
        <a:latin typeface="+mn-lt"/>
        <a:ea typeface="+mn-ea"/>
        <a:cs typeface="+mn-cs"/>
      </a:defRPr>
    </a:lvl7pPr>
    <a:lvl8pPr marL="4102913" algn="l" defTabSz="586130" rtl="0" eaLnBrk="1" latinLnBrk="0" hangingPunct="1">
      <a:defRPr sz="1538" kern="1200">
        <a:solidFill>
          <a:schemeClr val="tx1"/>
        </a:solidFill>
        <a:latin typeface="+mn-lt"/>
        <a:ea typeface="+mn-ea"/>
        <a:cs typeface="+mn-cs"/>
      </a:defRPr>
    </a:lvl8pPr>
    <a:lvl9pPr marL="4689043" algn="l" defTabSz="586130"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lobus.org/legal/term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globus.org/legal/privac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1</a:t>
            </a:fld>
            <a:endParaRPr lang="en-US" dirty="0"/>
          </a:p>
        </p:txBody>
      </p:sp>
    </p:spTree>
    <p:extLst>
      <p:ext uri="{BB962C8B-B14F-4D97-AF65-F5344CB8AC3E}">
        <p14:creationId xmlns:p14="http://schemas.microsoft.com/office/powerpoint/2010/main" val="574847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baseline="0" dirty="0"/>
          </a:p>
          <a:p>
            <a:pPr marL="228600" indent="-228600">
              <a:buAutoNum type="arabicParenR"/>
            </a:pPr>
            <a:r>
              <a:rPr lang="en-US" dirty="0"/>
              <a:t>User attempts to access the portal (or in the case of the </a:t>
            </a:r>
            <a:r>
              <a:rPr lang="en-US" dirty="0" err="1"/>
              <a:t>Jupyter</a:t>
            </a:r>
            <a:r>
              <a:rPr lang="en-US" dirty="0"/>
              <a:t> Notebook) have the application access the services</a:t>
            </a:r>
          </a:p>
          <a:p>
            <a:pPr marL="228600" indent="-228600">
              <a:buAutoNum type="arabicParenR"/>
            </a:pPr>
            <a:r>
              <a:rPr lang="en-US" dirty="0"/>
              <a:t>Browser redirect</a:t>
            </a:r>
          </a:p>
          <a:p>
            <a:pPr marL="228600" indent="-228600">
              <a:buAutoNum type="arabicParenR"/>
            </a:pPr>
            <a:r>
              <a:rPr lang="en-US" dirty="0"/>
              <a:t>Local site </a:t>
            </a:r>
            <a:r>
              <a:rPr lang="en-US" dirty="0" err="1"/>
              <a:t>Auth</a:t>
            </a:r>
            <a:r>
              <a:rPr lang="en-US" dirty="0"/>
              <a:t> Server</a:t>
            </a:r>
            <a:r>
              <a:rPr lang="en-US" baseline="0" dirty="0"/>
              <a:t> prompts for user name and password (if  they haven’t already authenticated to Globus) and prompts for consents (the specific things it’s going to use your Globus account for) - “</a:t>
            </a:r>
            <a:r>
              <a:rPr lang="en-US" sz="1538" b="0" i="0" kern="1200" dirty="0">
                <a:solidFill>
                  <a:schemeClr val="tx1"/>
                </a:solidFill>
                <a:effectLst/>
                <a:latin typeface="+mn-lt"/>
                <a:ea typeface="ＭＳ Ｐゴシック" pitchFamily="-108" charset="-128"/>
                <a:cs typeface="ＭＳ Ｐゴシック" pitchFamily="-108" charset="-128"/>
              </a:rPr>
              <a:t>By clicking "Allow", you allow </a:t>
            </a:r>
            <a:r>
              <a:rPr lang="en-US" sz="1538" b="1" i="0" kern="1200" dirty="0">
                <a:solidFill>
                  <a:schemeClr val="tx1"/>
                </a:solidFill>
                <a:effectLst/>
                <a:latin typeface="+mn-lt"/>
                <a:ea typeface="ＭＳ Ｐゴシック" pitchFamily="-108" charset="-128"/>
                <a:cs typeface="ＭＳ Ｐゴシック" pitchFamily="-108" charset="-128"/>
              </a:rPr>
              <a:t>Insert Application Name Here</a:t>
            </a:r>
            <a:r>
              <a:rPr lang="en-US" sz="1538" b="0" i="0" kern="1200" dirty="0">
                <a:solidFill>
                  <a:schemeClr val="tx1"/>
                </a:solidFill>
                <a:effectLst/>
                <a:latin typeface="+mn-lt"/>
                <a:ea typeface="ＭＳ Ｐゴシック" pitchFamily="-108" charset="-128"/>
                <a:cs typeface="ＭＳ Ｐゴシック" pitchFamily="-108" charset="-128"/>
              </a:rPr>
              <a:t>, in accordance with its </a:t>
            </a:r>
            <a:r>
              <a:rPr lang="en-US" sz="1538" b="0" i="0" u="none" strike="noStrike" kern="1200" dirty="0">
                <a:solidFill>
                  <a:schemeClr val="tx1"/>
                </a:solidFill>
                <a:effectLst/>
                <a:latin typeface="+mn-lt"/>
                <a:ea typeface="ＭＳ Ｐゴシック" pitchFamily="-108" charset="-128"/>
                <a:cs typeface="ＭＳ Ｐゴシック" pitchFamily="-108" charset="-128"/>
                <a:hlinkClick r:id="rId3"/>
              </a:rPr>
              <a:t>terms of service</a:t>
            </a:r>
            <a:r>
              <a:rPr lang="en-US" sz="1538" b="0" i="0" kern="1200" dirty="0">
                <a:solidFill>
                  <a:schemeClr val="tx1"/>
                </a:solidFill>
                <a:effectLst/>
                <a:latin typeface="+mn-lt"/>
                <a:ea typeface="ＭＳ Ｐゴシック" pitchFamily="-108" charset="-128"/>
                <a:cs typeface="ＭＳ Ｐゴシック" pitchFamily="-108" charset="-128"/>
              </a:rPr>
              <a:t> and </a:t>
            </a:r>
            <a:r>
              <a:rPr lang="en-US" sz="1538" b="0" i="0" u="none" strike="noStrike" kern="1200" dirty="0">
                <a:solidFill>
                  <a:schemeClr val="tx1"/>
                </a:solidFill>
                <a:effectLst/>
                <a:latin typeface="+mn-lt"/>
                <a:ea typeface="ＭＳ Ｐゴシック" pitchFamily="-108" charset="-128"/>
                <a:cs typeface="ＭＳ Ｐゴシック" pitchFamily="-108" charset="-128"/>
                <a:hlinkClick r:id="rId4"/>
              </a:rPr>
              <a:t>privacy policy</a:t>
            </a:r>
            <a:r>
              <a:rPr lang="en-US" sz="1538" b="0" i="0" kern="1200" dirty="0">
                <a:solidFill>
                  <a:schemeClr val="tx1"/>
                </a:solidFill>
                <a:effectLst/>
                <a:latin typeface="+mn-lt"/>
                <a:ea typeface="ＭＳ Ｐゴシック" pitchFamily="-108" charset="-128"/>
                <a:cs typeface="ＭＳ Ｐゴシック" pitchFamily="-108" charset="-128"/>
              </a:rPr>
              <a:t>, to use the above listed information and services.”</a:t>
            </a:r>
            <a:endParaRPr lang="en-US" baseline="0" dirty="0"/>
          </a:p>
          <a:p>
            <a:pPr marL="228600" indent="-228600">
              <a:buAutoNum type="arabicParenR"/>
            </a:pPr>
            <a:r>
              <a:rPr lang="en-US" baseline="0" dirty="0"/>
              <a:t>Return to the application with an authorization code</a:t>
            </a:r>
          </a:p>
          <a:p>
            <a:pPr marL="228600" indent="-228600">
              <a:buAutoNum type="arabicParenR"/>
            </a:pPr>
            <a:r>
              <a:rPr lang="en-US" baseline="0" dirty="0"/>
              <a:t>Exchange the authorization code for </a:t>
            </a:r>
          </a:p>
          <a:p>
            <a:pPr marL="228600" indent="-228600">
              <a:buAutoNum type="arabicParenR"/>
            </a:pPr>
            <a:r>
              <a:rPr lang="en-US" baseline="0" dirty="0"/>
              <a:t>Access token(s)</a:t>
            </a:r>
          </a:p>
          <a:p>
            <a:pPr marL="228600" indent="-228600">
              <a:buAutoNum type="arabicParenR"/>
            </a:pPr>
            <a:r>
              <a:rPr lang="en-US" baseline="0" dirty="0"/>
              <a:t>Use the access token(s) to </a:t>
            </a:r>
            <a:r>
              <a:rPr lang="en-US" dirty="0"/>
              <a:t>(in the case of the </a:t>
            </a:r>
            <a:r>
              <a:rPr lang="en-US" dirty="0" err="1"/>
              <a:t>Jupyter</a:t>
            </a:r>
            <a:r>
              <a:rPr lang="en-US" dirty="0"/>
              <a:t> Notebook) </a:t>
            </a:r>
            <a:r>
              <a:rPr lang="en-US" baseline="0" dirty="0"/>
              <a:t>create a transfer client object</a:t>
            </a:r>
          </a:p>
          <a:p>
            <a:pPr marL="228600" indent="-228600">
              <a:buAutoNum type="arabicParenR"/>
            </a:pPr>
            <a:endParaRPr lang="en-US" baseline="0" dirty="0"/>
          </a:p>
          <a:p>
            <a:pPr marL="0" indent="0">
              <a:buNone/>
            </a:pPr>
            <a:r>
              <a:rPr lang="en-US" baseline="0" dirty="0"/>
              <a:t>End result: All calls to the transfer service needs to have the authorization header with the transfer token. </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25</a:t>
            </a:fld>
            <a:endParaRPr lang="en-US"/>
          </a:p>
        </p:txBody>
      </p:sp>
    </p:spTree>
    <p:extLst>
      <p:ext uri="{BB962C8B-B14F-4D97-AF65-F5344CB8AC3E}">
        <p14:creationId xmlns:p14="http://schemas.microsoft.com/office/powerpoint/2010/main" val="2640763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26</a:t>
            </a:fld>
            <a:endParaRPr lang="en-US"/>
          </a:p>
        </p:txBody>
      </p:sp>
    </p:spTree>
    <p:extLst>
      <p:ext uri="{BB962C8B-B14F-4D97-AF65-F5344CB8AC3E}">
        <p14:creationId xmlns:p14="http://schemas.microsoft.com/office/powerpoint/2010/main" val="178593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These are the same APIs that the Globus Web App uses.</a:t>
            </a:r>
          </a:p>
          <a:p>
            <a:r>
              <a:rPr lang="en-US" dirty="0"/>
              <a:t>All of the Globus</a:t>
            </a:r>
            <a:r>
              <a:rPr lang="en-US" baseline="0" dirty="0"/>
              <a:t> Services expose REST APIs</a:t>
            </a:r>
          </a:p>
          <a:p>
            <a:endParaRPr lang="en-US" baseline="0" dirty="0"/>
          </a:p>
          <a:p>
            <a:r>
              <a:rPr lang="en-US" baseline="0" dirty="0"/>
              <a:t>All returns are in JSON format.</a:t>
            </a:r>
          </a:p>
          <a:p>
            <a:endParaRPr lang="en-US" baseline="0" dirty="0"/>
          </a:p>
          <a:p>
            <a:r>
              <a:rPr lang="en-US" baseline="0" dirty="0"/>
              <a:t>URL named resources – what are resources in the context of transfer</a:t>
            </a:r>
          </a:p>
          <a:p>
            <a:r>
              <a:rPr lang="en-US" baseline="0" dirty="0"/>
              <a:t>SOMEWHERE WHERE YOU TRASFER FROM OR TO: /endpoint/endpoint-</a:t>
            </a:r>
            <a:r>
              <a:rPr lang="en-US" baseline="0" dirty="0" err="1"/>
              <a:t>uuid</a:t>
            </a:r>
            <a:endParaRPr lang="en-US" baseline="0" dirty="0"/>
          </a:p>
          <a:p>
            <a:r>
              <a:rPr lang="en-US" baseline="0" dirty="0"/>
              <a:t>SOMEHTING THAT IS HAPPENING: /task/task-</a:t>
            </a:r>
            <a:r>
              <a:rPr lang="en-US" baseline="0" dirty="0" err="1"/>
              <a:t>uuid</a:t>
            </a:r>
            <a:endParaRPr lang="en-US" baseline="0" dirty="0"/>
          </a:p>
          <a:p>
            <a:endParaRPr lang="en-US" baseline="0" dirty="0"/>
          </a:p>
          <a:p>
            <a:r>
              <a:rPr lang="en-US" baseline="0" dirty="0"/>
              <a:t>Pretty standard REST approach</a:t>
            </a:r>
          </a:p>
          <a:p>
            <a:pPr marL="0" marR="0" lvl="0" indent="0" algn="l" defTabSz="586130" rtl="0" eaLnBrk="0" fontAlgn="base" latinLnBrk="0" hangingPunct="0">
              <a:lnSpc>
                <a:spcPct val="100000"/>
              </a:lnSpc>
              <a:spcBef>
                <a:spcPct val="30000"/>
              </a:spcBef>
              <a:spcAft>
                <a:spcPct val="0"/>
              </a:spcAft>
              <a:buClrTx/>
              <a:buSzTx/>
              <a:buFontTx/>
              <a:buNone/>
              <a:tabLst/>
              <a:defRPr/>
            </a:pPr>
            <a:r>
              <a:rPr lang="en-US" baseline="0" dirty="0"/>
              <a:t>Globus remote operations on a resource have rough “HTTP Verb” equivalents.</a:t>
            </a:r>
          </a:p>
          <a:p>
            <a:pPr marL="0" marR="0" lvl="0" indent="0" algn="l" defTabSz="586130" rtl="0" eaLnBrk="0" fontAlgn="base" latinLnBrk="0" hangingPunct="0">
              <a:lnSpc>
                <a:spcPct val="100000"/>
              </a:lnSpc>
              <a:spcBef>
                <a:spcPct val="30000"/>
              </a:spcBef>
              <a:spcAft>
                <a:spcPct val="0"/>
              </a:spcAft>
              <a:buClrTx/>
              <a:buSzTx/>
              <a:buFontTx/>
              <a:buNone/>
              <a:tabLst/>
              <a:defRPr/>
            </a:pPr>
            <a:r>
              <a:rPr lang="en-US" baseline="0" dirty="0"/>
              <a:t>Uses “patchy” PUTs </a:t>
            </a:r>
            <a:r>
              <a:rPr lang="mr-IN" baseline="0" dirty="0"/>
              <a:t>–</a:t>
            </a:r>
            <a:r>
              <a:rPr lang="en-US" baseline="0" dirty="0"/>
              <a:t> Essentially a list of modifications to the resource as opposed to a compete replacement of the resource. For example you can update only certain fields in an endpoint document by only specifying those fields.</a:t>
            </a:r>
          </a:p>
          <a:p>
            <a:pPr marL="0" marR="0" lvl="0" indent="0" algn="l" defTabSz="586130" rtl="0" eaLnBrk="0" fontAlgn="base" latinLnBrk="0" hangingPunct="0">
              <a:lnSpc>
                <a:spcPct val="100000"/>
              </a:lnSpc>
              <a:spcBef>
                <a:spcPct val="30000"/>
              </a:spcBef>
              <a:spcAft>
                <a:spcPct val="0"/>
              </a:spcAft>
              <a:buClrTx/>
              <a:buSzTx/>
              <a:buFontTx/>
              <a:buNone/>
              <a:tabLst/>
              <a:defRPr/>
            </a:pPr>
            <a:endParaRPr lang="en-US" baseline="0" dirty="0"/>
          </a:p>
          <a:p>
            <a:r>
              <a:rPr lang="en-US" baseline="0" dirty="0"/>
              <a:t>All calls to the transfer service needs to have the authorization header with the transfer token. Talked about this in the previous slides.</a:t>
            </a:r>
          </a:p>
          <a:p>
            <a:r>
              <a:rPr lang="en-US" baseline="0" dirty="0"/>
              <a:t>Won’t go into this in too much depth as Globus </a:t>
            </a:r>
            <a:r>
              <a:rPr lang="en-US" baseline="0" dirty="0" err="1"/>
              <a:t>Auth</a:t>
            </a:r>
            <a:r>
              <a:rPr lang="en-US" baseline="0" dirty="0"/>
              <a:t> will be covered by Steve later, but it needs to be present in order for Transfer to work.</a:t>
            </a:r>
          </a:p>
          <a:p>
            <a:r>
              <a:rPr lang="en-US" baseline="0" dirty="0"/>
              <a:t>And you will see an instance of this when we exercise the APIs in the </a:t>
            </a:r>
            <a:r>
              <a:rPr lang="en-US" baseline="0" dirty="0" err="1"/>
              <a:t>Jupyter</a:t>
            </a:r>
            <a:r>
              <a:rPr lang="en-US" baseline="0" dirty="0"/>
              <a:t> Notebook.</a:t>
            </a:r>
          </a:p>
          <a:p>
            <a:endParaRPr lang="en-US" dirty="0"/>
          </a:p>
          <a:p>
            <a:r>
              <a:rPr lang="en-US" dirty="0"/>
              <a:t>Show</a:t>
            </a:r>
            <a:r>
              <a:rPr lang="en-US" baseline="0" dirty="0"/>
              <a:t> the </a:t>
            </a:r>
            <a:r>
              <a:rPr lang="en-US" baseline="0" dirty="0" err="1"/>
              <a:t>docs.globus.org</a:t>
            </a:r>
            <a:r>
              <a:rPr lang="en-US" baseline="0" dirty="0"/>
              <a:t> site</a:t>
            </a:r>
          </a:p>
          <a:p>
            <a:r>
              <a:rPr lang="en-US" baseline="0" dirty="0"/>
              <a:t>Hierarchy broken out by functionality.</a:t>
            </a:r>
          </a:p>
          <a:p>
            <a:r>
              <a:rPr lang="en-US" baseline="0" dirty="0"/>
              <a:t>GO TO “Task Management”</a:t>
            </a:r>
          </a:p>
          <a:p>
            <a:r>
              <a:rPr lang="en-US" baseline="0" dirty="0"/>
              <a:t>Show “GET Task by ID”</a:t>
            </a:r>
          </a:p>
          <a:p>
            <a:endParaRPr lang="en-US" baseline="0" dirty="0"/>
          </a:p>
          <a:p>
            <a:r>
              <a:rPr lang="en-US" baseline="0" dirty="0"/>
              <a:t>	URL Named Resource</a:t>
            </a:r>
          </a:p>
          <a:p>
            <a:r>
              <a:rPr lang="en-US" baseline="0" dirty="0"/>
              <a:t>	Method</a:t>
            </a:r>
          </a:p>
          <a:p>
            <a:r>
              <a:rPr lang="en-US" baseline="0" dirty="0"/>
              <a:t>	Response Format – Task Document</a:t>
            </a:r>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27</a:t>
            </a:fld>
            <a:endParaRPr lang="en-US" dirty="0"/>
          </a:p>
        </p:txBody>
      </p:sp>
    </p:spTree>
    <p:extLst>
      <p:ext uri="{BB962C8B-B14F-4D97-AF65-F5344CB8AC3E}">
        <p14:creationId xmlns:p14="http://schemas.microsoft.com/office/powerpoint/2010/main" val="307073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If you want to write your own clients</a:t>
            </a:r>
            <a:r>
              <a:rPr lang="en-US" baseline="0" dirty="0"/>
              <a:t> that’s fine, but we also have an open source Python SDK in our </a:t>
            </a:r>
            <a:r>
              <a:rPr lang="en-US" baseline="0" dirty="0" err="1"/>
              <a:t>github</a:t>
            </a:r>
            <a:r>
              <a:rPr lang="en-US" baseline="0" dirty="0"/>
              <a:t> for both the </a:t>
            </a:r>
            <a:r>
              <a:rPr lang="en-US" baseline="0" dirty="0" err="1"/>
              <a:t>Auth</a:t>
            </a:r>
            <a:r>
              <a:rPr lang="en-US" baseline="0" dirty="0"/>
              <a:t> and Transfer APIs.</a:t>
            </a:r>
          </a:p>
          <a:p>
            <a:endParaRPr lang="en-US" baseline="0" dirty="0"/>
          </a:p>
          <a:p>
            <a:r>
              <a:rPr lang="en-US" baseline="0" dirty="0"/>
              <a:t>The Python SDK for the Transfer APIs are what we’ll concentrate on in this discussion. With some peeks back at the low level API functionality.</a:t>
            </a:r>
          </a:p>
          <a:p>
            <a:endParaRPr lang="en-US" baseline="0" dirty="0"/>
          </a:p>
          <a:p>
            <a:r>
              <a:rPr lang="en-US" dirty="0"/>
              <a:t>Basic Transfer Client Class -  You’ll see this all through the</a:t>
            </a:r>
            <a:r>
              <a:rPr lang="en-US" baseline="0" dirty="0"/>
              <a:t> SDK and examples.</a:t>
            </a:r>
            <a:endParaRPr lang="en-US" dirty="0"/>
          </a:p>
          <a:p>
            <a:r>
              <a:rPr lang="en-US" dirty="0"/>
              <a:t>Handles all of the connection management</a:t>
            </a:r>
          </a:p>
          <a:p>
            <a:r>
              <a:rPr lang="en-US" dirty="0"/>
              <a:t>Deals</a:t>
            </a:r>
            <a:r>
              <a:rPr lang="en-US" baseline="0" dirty="0"/>
              <a:t> with tokens that come back from authentication</a:t>
            </a:r>
          </a:p>
          <a:p>
            <a:r>
              <a:rPr lang="en-US" baseline="0" dirty="0"/>
              <a:t>Everything required to assemble JSON documents</a:t>
            </a:r>
          </a:p>
          <a:p>
            <a:endParaRPr lang="en-US" dirty="0"/>
          </a:p>
          <a:p>
            <a:r>
              <a:rPr lang="en-US" dirty="0"/>
              <a:t>So when you see “</a:t>
            </a:r>
            <a:r>
              <a:rPr lang="en-US" dirty="0" err="1"/>
              <a:t>tc</a:t>
            </a:r>
            <a:r>
              <a:rPr lang="en-US" dirty="0"/>
              <a:t>” in the examples that’s what that is.</a:t>
            </a:r>
          </a:p>
          <a:p>
            <a:endParaRPr lang="en-US" baseline="0" dirty="0"/>
          </a:p>
          <a:p>
            <a:endParaRPr lang="en-US" dirty="0"/>
          </a:p>
          <a:p>
            <a:r>
              <a:rPr lang="en-US" dirty="0"/>
              <a:t>Go to URL</a:t>
            </a:r>
          </a:p>
          <a:p>
            <a:r>
              <a:rPr lang="en-US" dirty="0"/>
              <a:t>IT’s Open Source</a:t>
            </a:r>
          </a:p>
          <a:p>
            <a:r>
              <a:rPr lang="en-US" dirty="0"/>
              <a:t>Show it in </a:t>
            </a:r>
            <a:r>
              <a:rPr lang="en-US" dirty="0" err="1"/>
              <a:t>Github</a:t>
            </a:r>
            <a:r>
              <a:rPr lang="en-US" dirty="0"/>
              <a:t> repo</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28</a:t>
            </a:fld>
            <a:endParaRPr lang="en-US" dirty="0"/>
          </a:p>
        </p:txBody>
      </p:sp>
    </p:spTree>
    <p:extLst>
      <p:ext uri="{BB962C8B-B14F-4D97-AF65-F5344CB8AC3E}">
        <p14:creationId xmlns:p14="http://schemas.microsoft.com/office/powerpoint/2010/main" val="221350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low level</a:t>
            </a:r>
            <a:r>
              <a:rPr lang="en-US" baseline="0" dirty="0"/>
              <a:t> calls for the </a:t>
            </a:r>
            <a:r>
              <a:rPr lang="en-US" baseline="0" dirty="0" err="1"/>
              <a:t>TransferClient</a:t>
            </a:r>
            <a:r>
              <a:rPr lang="en-US" baseline="0" dirty="0"/>
              <a:t> that map to the REST operations.</a:t>
            </a:r>
          </a:p>
          <a:p>
            <a:r>
              <a:rPr lang="en-US" baseline="0" dirty="0"/>
              <a:t>If Python is not your language of choice, or you REALLY want to do it yourself!</a:t>
            </a:r>
          </a:p>
          <a:p>
            <a:r>
              <a:rPr lang="en-US" baseline="0" dirty="0"/>
              <a:t>Formatting returns then up to you!</a:t>
            </a:r>
          </a:p>
          <a:p>
            <a:endParaRPr lang="en-US" baseline="0" dirty="0"/>
          </a:p>
          <a:p>
            <a:r>
              <a:rPr lang="en-US" baseline="0" dirty="0"/>
              <a:t>You can dig into the transfer client in the doc.</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29</a:t>
            </a:fld>
            <a:endParaRPr lang="en-US" dirty="0"/>
          </a:p>
        </p:txBody>
      </p:sp>
    </p:spTree>
    <p:extLst>
      <p:ext uri="{BB962C8B-B14F-4D97-AF65-F5344CB8AC3E}">
        <p14:creationId xmlns:p14="http://schemas.microsoft.com/office/powerpoint/2010/main" val="1952624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low level calls</a:t>
            </a:r>
            <a:r>
              <a:rPr lang="en-US" baseline="0" dirty="0"/>
              <a:t> we’ve implemented higher level helper methods for key operations.</a:t>
            </a:r>
          </a:p>
          <a:p>
            <a:r>
              <a:rPr lang="en-US" baseline="0" dirty="0"/>
              <a:t>Tried to keep it simple and have roughly one-to-one correspondence between the API and the helpers.,</a:t>
            </a:r>
            <a:br>
              <a:rPr lang="en-US" baseline="0" dirty="0"/>
            </a:br>
            <a:r>
              <a:rPr lang="en-US" baseline="0" dirty="0"/>
              <a:t>For example “</a:t>
            </a:r>
            <a:r>
              <a:rPr lang="en-US" baseline="0" dirty="0" err="1"/>
              <a:t>endpoint_search</a:t>
            </a:r>
            <a:r>
              <a:rPr lang="en-US" baseline="0" dirty="0"/>
              <a:t>”, pass some parameters and the SDK pretty much does the rest.</a:t>
            </a:r>
          </a:p>
          <a:p>
            <a:endParaRPr lang="en-US" baseline="0" dirty="0"/>
          </a:p>
          <a:p>
            <a:r>
              <a:rPr lang="en-US" baseline="0" dirty="0"/>
              <a:t>You’ll see this in real life when we run through the </a:t>
            </a:r>
            <a:r>
              <a:rPr lang="en-US" baseline="0" dirty="0" err="1"/>
              <a:t>Jupyter</a:t>
            </a:r>
            <a:r>
              <a:rPr lang="en-US" baseline="0" dirty="0"/>
              <a:t> Notebook.</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30</a:t>
            </a:fld>
            <a:endParaRPr lang="en-US" dirty="0"/>
          </a:p>
        </p:txBody>
      </p:sp>
    </p:spTree>
    <p:extLst>
      <p:ext uri="{BB962C8B-B14F-4D97-AF65-F5344CB8AC3E}">
        <p14:creationId xmlns:p14="http://schemas.microsoft.com/office/powerpoint/2010/main" val="590605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endParaRPr lang="en-US" dirty="0"/>
          </a:p>
          <a:p>
            <a:pPr marL="171450" indent="-171450">
              <a:buFontTx/>
              <a:buChar char="-"/>
            </a:pPr>
            <a:r>
              <a:rPr lang="en-US" dirty="0"/>
              <a:t>Fire up a notebook</a:t>
            </a:r>
          </a:p>
          <a:p>
            <a:pPr marL="171450" indent="-171450">
              <a:buFontTx/>
              <a:buChar char="-"/>
            </a:pPr>
            <a:r>
              <a:rPr lang="en-US" dirty="0"/>
              <a:t>Show people how to run commands and live edit code</a:t>
            </a:r>
          </a:p>
          <a:p>
            <a:pPr marL="171450" indent="-171450">
              <a:buFontTx/>
              <a:buChar char="-"/>
            </a:pPr>
            <a:r>
              <a:rPr lang="en-US" dirty="0"/>
              <a:t>Run the initial configuration – everything up to endpoint search</a:t>
            </a:r>
          </a:p>
          <a:p>
            <a:pPr marL="171450" indent="-171450">
              <a:buFontTx/>
              <a:buChar char="-"/>
            </a:pPr>
            <a:endParaRPr lang="en-US" dirty="0"/>
          </a:p>
          <a:p>
            <a:pPr marL="171450" indent="-171450">
              <a:buFontTx/>
              <a:buChar char="-"/>
            </a:pPr>
            <a:r>
              <a:rPr lang="en-US" dirty="0"/>
              <a:t>Configuration</a:t>
            </a:r>
          </a:p>
          <a:p>
            <a:pPr marL="171450" indent="-171450">
              <a:buFontTx/>
              <a:buChar char="-"/>
            </a:pPr>
            <a:r>
              <a:rPr lang="en-US" dirty="0"/>
              <a:t>Authentication steps</a:t>
            </a:r>
          </a:p>
          <a:p>
            <a:pPr marL="171450" indent="-171450">
              <a:buFontTx/>
              <a:buChar char="-"/>
            </a:pPr>
            <a:r>
              <a:rPr lang="en-US" dirty="0"/>
              <a:t>Help</a:t>
            </a:r>
          </a:p>
          <a:p>
            <a:pPr marL="171450" indent="-171450">
              <a:buFontTx/>
              <a:buChar char="-"/>
            </a:pPr>
            <a:endParaRPr lang="en-US" dirty="0"/>
          </a:p>
          <a:p>
            <a:pPr marL="171450" indent="-171450">
              <a:buFontTx/>
              <a:buChar char="-"/>
            </a:pPr>
            <a:r>
              <a:rPr lang="en-US" dirty="0"/>
              <a:t>Using the transfer client</a:t>
            </a:r>
          </a:p>
          <a:p>
            <a:pPr marL="757580" lvl="1" indent="-171450">
              <a:buFontTx/>
              <a:buChar char="-"/>
            </a:pPr>
            <a:r>
              <a:rPr lang="en-US" dirty="0"/>
              <a:t>As we’ve already said, </a:t>
            </a:r>
            <a:r>
              <a:rPr lang="en-US" sz="1538" b="0" i="0" kern="1200" dirty="0">
                <a:solidFill>
                  <a:schemeClr val="tx1"/>
                </a:solidFill>
                <a:effectLst/>
                <a:latin typeface="+mn-lt"/>
                <a:ea typeface="ＭＳ Ｐゴシック" pitchFamily="-108" charset="-128"/>
                <a:cs typeface="+mn-cs"/>
              </a:rPr>
              <a:t>the transfer client makes REST resources available via easy to use methods.</a:t>
            </a:r>
          </a:p>
          <a:p>
            <a:pPr marL="757580" lvl="1" indent="-171450">
              <a:buFontTx/>
              <a:buChar char="-"/>
            </a:pPr>
            <a:r>
              <a:rPr lang="en-US" sz="1538" b="0" i="0" kern="1200" dirty="0">
                <a:solidFill>
                  <a:schemeClr val="tx1"/>
                </a:solidFill>
                <a:effectLst/>
                <a:latin typeface="+mn-lt"/>
                <a:ea typeface="ＭＳ Ｐゴシック" pitchFamily="-108" charset="-128"/>
                <a:cs typeface="+mn-cs"/>
              </a:rPr>
              <a:t>And the response is nice clean JSON</a:t>
            </a:r>
          </a:p>
          <a:p>
            <a:pPr marL="757580" lvl="1" indent="-171450">
              <a:buFontTx/>
              <a:buChar char="-"/>
            </a:pPr>
            <a:endParaRPr lang="en-US" sz="1538" b="0" i="0" kern="1200" dirty="0">
              <a:solidFill>
                <a:schemeClr val="tx1"/>
              </a:solidFill>
              <a:effectLst/>
              <a:latin typeface="+mn-lt"/>
              <a:ea typeface="ＭＳ Ｐゴシック" pitchFamily="-108" charset="-128"/>
              <a:cs typeface="+mn-cs"/>
            </a:endParaRPr>
          </a:p>
          <a:p>
            <a:pPr marL="757580" lvl="1" indent="-171450">
              <a:buFontTx/>
              <a:buChar char="-"/>
            </a:pPr>
            <a:r>
              <a:rPr lang="en-US" sz="1538" b="0" i="0" kern="1200" dirty="0" err="1">
                <a:solidFill>
                  <a:schemeClr val="tx1"/>
                </a:solidFill>
                <a:effectLst/>
                <a:latin typeface="+mn-lt"/>
                <a:ea typeface="ＭＳ Ｐゴシック" pitchFamily="-108" charset="-128"/>
                <a:cs typeface="+mn-cs"/>
              </a:rPr>
              <a:t>get_endpoint</a:t>
            </a:r>
            <a:r>
              <a:rPr lang="en-US" sz="1538" b="0" i="0" kern="1200" dirty="0">
                <a:solidFill>
                  <a:schemeClr val="tx1"/>
                </a:solidFill>
                <a:effectLst/>
                <a:latin typeface="+mn-lt"/>
                <a:ea typeface="ＭＳ Ｐゴシック" pitchFamily="-108" charset="-128"/>
                <a:cs typeface="+mn-cs"/>
              </a:rPr>
              <a:t> method gives us a wealth of information about the endpoint just like the help said it would.</a:t>
            </a:r>
          </a:p>
          <a:p>
            <a:pPr marL="171450" lvl="0" indent="-171450">
              <a:buFontTx/>
              <a:buChar char="-"/>
            </a:pPr>
            <a:endParaRPr lang="en-US" sz="1538" b="0" i="0" kern="1200" dirty="0">
              <a:solidFill>
                <a:schemeClr val="tx1"/>
              </a:solidFill>
              <a:effectLst/>
              <a:latin typeface="+mn-lt"/>
              <a:ea typeface="ＭＳ Ｐゴシック" pitchFamily="-108" charset="-128"/>
              <a:cs typeface="+mn-cs"/>
            </a:endParaRPr>
          </a:p>
          <a:p>
            <a:pPr marL="171450" lvl="0" indent="-171450">
              <a:buFontTx/>
              <a:buChar char="-"/>
            </a:pPr>
            <a:r>
              <a:rPr lang="en-US" sz="1538" b="0" i="0" kern="1200" dirty="0">
                <a:solidFill>
                  <a:schemeClr val="tx1"/>
                </a:solidFill>
                <a:effectLst/>
                <a:latin typeface="+mn-lt"/>
                <a:ea typeface="ＭＳ Ｐゴシック" pitchFamily="-108" charset="-128"/>
                <a:cs typeface="ＭＳ Ｐゴシック" pitchFamily="-108" charset="-128"/>
              </a:rPr>
              <a:t>Helper methods for APIs that returns lists have </a:t>
            </a:r>
            <a:r>
              <a:rPr lang="en-US" sz="1538" b="0" i="0" kern="1200" dirty="0" err="1">
                <a:solidFill>
                  <a:schemeClr val="tx1"/>
                </a:solidFill>
                <a:effectLst/>
                <a:latin typeface="+mn-lt"/>
                <a:ea typeface="ＭＳ Ｐゴシック" pitchFamily="-108" charset="-128"/>
                <a:cs typeface="ＭＳ Ｐゴシック" pitchFamily="-108" charset="-128"/>
              </a:rPr>
              <a:t>iterable</a:t>
            </a:r>
            <a:r>
              <a:rPr lang="en-US" sz="1538" b="0" i="0" kern="1200" dirty="0">
                <a:solidFill>
                  <a:schemeClr val="tx1"/>
                </a:solidFill>
                <a:effectLst/>
                <a:latin typeface="+mn-lt"/>
                <a:ea typeface="ＭＳ Ｐゴシック" pitchFamily="-108" charset="-128"/>
                <a:cs typeface="ＭＳ Ｐゴシック" pitchFamily="-108" charset="-128"/>
              </a:rPr>
              <a:t> responses, and automatically take care of paging where required:</a:t>
            </a:r>
          </a:p>
          <a:p>
            <a:pPr marL="757580" lvl="1" indent="-171450">
              <a:buFontTx/>
              <a:buChar char="-"/>
            </a:pPr>
            <a:r>
              <a:rPr lang="en-US" sz="1538" b="0" i="0" kern="1200" dirty="0" err="1">
                <a:solidFill>
                  <a:schemeClr val="tx1"/>
                </a:solidFill>
                <a:effectLst/>
                <a:latin typeface="+mn-lt"/>
                <a:ea typeface="ＭＳ Ｐゴシック" pitchFamily="-108" charset="-128"/>
                <a:cs typeface="+mn-cs"/>
              </a:rPr>
              <a:t>endpoint_search</a:t>
            </a:r>
            <a:r>
              <a:rPr lang="en-US" sz="1538" b="0" i="0" kern="1200" dirty="0">
                <a:solidFill>
                  <a:schemeClr val="tx1"/>
                </a:solidFill>
                <a:effectLst/>
                <a:latin typeface="+mn-lt"/>
                <a:ea typeface="ＭＳ Ｐゴシック" pitchFamily="-108" charset="-128"/>
                <a:cs typeface="+mn-cs"/>
              </a:rPr>
              <a:t>(</a:t>
            </a:r>
            <a:r>
              <a:rPr lang="en-US" sz="1538" b="0" i="0" kern="1200" dirty="0" err="1">
                <a:solidFill>
                  <a:schemeClr val="tx1"/>
                </a:solidFill>
                <a:effectLst/>
                <a:latin typeface="+mn-lt"/>
                <a:ea typeface="ＭＳ Ｐゴシック" pitchFamily="-108" charset="-128"/>
                <a:cs typeface="+mn-cs"/>
              </a:rPr>
              <a:t>filter_scope</a:t>
            </a:r>
            <a:r>
              <a:rPr lang="en-US" sz="1538" b="0" i="0" kern="1200" dirty="0">
                <a:solidFill>
                  <a:schemeClr val="tx1"/>
                </a:solidFill>
                <a:effectLst/>
                <a:latin typeface="+mn-lt"/>
                <a:ea typeface="ＭＳ Ｐゴシック" pitchFamily="-108" charset="-128"/>
                <a:cs typeface="+mn-cs"/>
              </a:rPr>
              <a:t>="recently-used")</a:t>
            </a:r>
          </a:p>
          <a:p>
            <a:pPr marL="757580" lvl="1" indent="-171450">
              <a:buFontTx/>
              <a:buChar char="-"/>
            </a:pPr>
            <a:endParaRPr lang="en-US" sz="1538" b="0" i="0" kern="1200" dirty="0">
              <a:solidFill>
                <a:schemeClr val="tx1"/>
              </a:solidFill>
              <a:effectLst/>
              <a:latin typeface="+mn-lt"/>
              <a:ea typeface="ＭＳ Ｐゴシック" pitchFamily="-108" charset="-128"/>
              <a:cs typeface="+mn-cs"/>
            </a:endParaRPr>
          </a:p>
          <a:p>
            <a:pPr marL="171450" lvl="0" indent="-171450">
              <a:buFontTx/>
              <a:buChar char="-"/>
            </a:pPr>
            <a:r>
              <a:rPr lang="en-US" sz="1538" b="0" i="0" kern="1200" dirty="0">
                <a:solidFill>
                  <a:schemeClr val="tx1"/>
                </a:solidFill>
                <a:effectLst/>
                <a:latin typeface="+mn-lt"/>
                <a:ea typeface="ＭＳ Ｐゴシック" pitchFamily="-108" charset="-128"/>
                <a:cs typeface="+mn-cs"/>
              </a:rPr>
              <a:t>An example of a low level implementation</a:t>
            </a:r>
          </a:p>
          <a:p>
            <a:pPr marL="757580" lvl="1" indent="-171450">
              <a:buFontTx/>
              <a:buChar char="-"/>
            </a:pPr>
            <a:r>
              <a:rPr lang="en-US" sz="1538" b="0" i="0" kern="1200" dirty="0">
                <a:solidFill>
                  <a:schemeClr val="tx1"/>
                </a:solidFill>
                <a:effectLst/>
                <a:latin typeface="+mn-lt"/>
                <a:ea typeface="ＭＳ Ｐゴシック" pitchFamily="-108" charset="-128"/>
                <a:cs typeface="+mn-cs"/>
              </a:rPr>
              <a:t>Can change</a:t>
            </a:r>
          </a:p>
          <a:p>
            <a:pPr marL="1343711" lvl="2" indent="-171450">
              <a:buFontTx/>
              <a:buChar char="-"/>
            </a:pPr>
            <a:r>
              <a:rPr lang="en-US" sz="1538" b="0" i="0" kern="1200" dirty="0">
                <a:solidFill>
                  <a:schemeClr val="tx1"/>
                </a:solidFill>
                <a:effectLst/>
                <a:latin typeface="+mn-lt"/>
                <a:ea typeface="ＭＳ Ｐゴシック" pitchFamily="-108" charset="-128"/>
                <a:cs typeface="+mn-cs"/>
              </a:rPr>
              <a:t>r["DATA"][3]["</a:t>
            </a:r>
            <a:r>
              <a:rPr lang="en-US" sz="1538" b="0" i="0" kern="1200" dirty="0" err="1">
                <a:solidFill>
                  <a:schemeClr val="tx1"/>
                </a:solidFill>
                <a:effectLst/>
                <a:latin typeface="+mn-lt"/>
                <a:ea typeface="ＭＳ Ｐゴシック" pitchFamily="-108" charset="-128"/>
                <a:cs typeface="+mn-cs"/>
              </a:rPr>
              <a:t>display_name</a:t>
            </a:r>
            <a:r>
              <a:rPr lang="en-US" sz="1538" b="0" i="0" kern="1200" dirty="0">
                <a:solidFill>
                  <a:schemeClr val="tx1"/>
                </a:solidFill>
                <a:effectLst/>
                <a:latin typeface="+mn-lt"/>
                <a:ea typeface="ＭＳ Ｐゴシック" pitchFamily="-108" charset="-128"/>
                <a:cs typeface="+mn-cs"/>
              </a:rPr>
              <a:t>"]</a:t>
            </a:r>
          </a:p>
          <a:p>
            <a:pPr marL="1343711" lvl="2" indent="-171450">
              <a:buFontTx/>
              <a:buChar char="-"/>
            </a:pPr>
            <a:r>
              <a:rPr lang="en-US" sz="1538" b="0" i="0" kern="1200" dirty="0">
                <a:solidFill>
                  <a:schemeClr val="tx1"/>
                </a:solidFill>
                <a:effectLst/>
                <a:latin typeface="+mn-lt"/>
                <a:ea typeface="ＭＳ Ｐゴシック" pitchFamily="-108" charset="-128"/>
                <a:cs typeface="+mn-cs"/>
              </a:rPr>
              <a:t>limit=4</a:t>
            </a:r>
          </a:p>
          <a:p>
            <a:pPr marL="1343711" lvl="2" indent="-171450">
              <a:buFontTx/>
              <a:buChar char="-"/>
            </a:pPr>
            <a:endParaRPr lang="en-US" sz="1538" b="0" i="0" kern="1200" dirty="0">
              <a:solidFill>
                <a:schemeClr val="tx1"/>
              </a:solidFill>
              <a:effectLst/>
              <a:latin typeface="+mn-lt"/>
              <a:ea typeface="ＭＳ Ｐゴシック" pitchFamily="-108" charset="-128"/>
              <a:cs typeface="+mn-cs"/>
            </a:endParaRPr>
          </a:p>
          <a:p>
            <a:pPr marL="171450" lvl="0" indent="-171450">
              <a:buFontTx/>
              <a:buChar char="-"/>
            </a:pPr>
            <a:r>
              <a:rPr lang="en-US" sz="1538" b="0" i="0" kern="1200" dirty="0">
                <a:solidFill>
                  <a:schemeClr val="tx1"/>
                </a:solidFill>
                <a:effectLst/>
                <a:latin typeface="+mn-lt"/>
                <a:ea typeface="ＭＳ Ｐゴシック" pitchFamily="-108" charset="-128"/>
                <a:cs typeface="+mn-cs"/>
              </a:rPr>
              <a:t>Handling errors, again we make it easy for you… example</a:t>
            </a:r>
          </a:p>
          <a:p>
            <a:pPr marL="757580" lvl="1" indent="-171450">
              <a:buFontTx/>
              <a:buChar char="-"/>
            </a:pPr>
            <a:r>
              <a:rPr lang="en-US" sz="1538" b="0" i="0" kern="1200" dirty="0">
                <a:solidFill>
                  <a:schemeClr val="tx1"/>
                </a:solidFill>
                <a:effectLst/>
                <a:latin typeface="+mn-lt"/>
                <a:ea typeface="ＭＳ Ｐゴシック" pitchFamily="-108" charset="-128"/>
                <a:cs typeface="+mn-cs"/>
              </a:rPr>
              <a:t>Bogus endpoint</a:t>
            </a:r>
          </a:p>
          <a:p>
            <a:pPr marL="757580" lvl="1" indent="-171450">
              <a:buFontTx/>
              <a:buChar char="-"/>
            </a:pPr>
            <a:r>
              <a:rPr lang="en-US" sz="1538" b="0" i="0" kern="1200" dirty="0">
                <a:solidFill>
                  <a:schemeClr val="tx1"/>
                </a:solidFill>
                <a:effectLst/>
                <a:latin typeface="+mn-lt"/>
                <a:ea typeface="ＭＳ Ｐゴシック" pitchFamily="-108" charset="-128"/>
                <a:cs typeface="+mn-cs"/>
              </a:rPr>
              <a:t>Standard 4xx / 5xx HTTP errors</a:t>
            </a:r>
          </a:p>
          <a:p>
            <a:pPr marL="757580" lvl="1" indent="-171450">
              <a:buFontTx/>
              <a:buChar char="-"/>
            </a:pPr>
            <a:r>
              <a:rPr lang="en-US" sz="1538" b="0" i="0" kern="1200" dirty="0">
                <a:solidFill>
                  <a:schemeClr val="tx1"/>
                </a:solidFill>
                <a:effectLst/>
                <a:latin typeface="+mn-lt"/>
                <a:ea typeface="ＭＳ Ｐゴシック" pitchFamily="-108" charset="-128"/>
                <a:cs typeface="+mn-cs"/>
              </a:rPr>
              <a:t>Classes of errors spit out by </a:t>
            </a:r>
            <a:r>
              <a:rPr lang="en-US" sz="1538" b="0" i="0" kern="1200" dirty="0" err="1">
                <a:solidFill>
                  <a:schemeClr val="tx1"/>
                </a:solidFill>
                <a:effectLst/>
                <a:latin typeface="+mn-lt"/>
                <a:ea typeface="ＭＳ Ｐゴシック" pitchFamily="-108" charset="-128"/>
                <a:cs typeface="+mn-cs"/>
              </a:rPr>
              <a:t>ex.code</a:t>
            </a:r>
            <a:endParaRPr lang="en-US" sz="1538" b="0" i="0" kern="1200" dirty="0">
              <a:solidFill>
                <a:schemeClr val="tx1"/>
              </a:solidFill>
              <a:effectLst/>
              <a:latin typeface="+mn-lt"/>
              <a:ea typeface="ＭＳ Ｐゴシック" pitchFamily="-108" charset="-128"/>
              <a:cs typeface="+mn-cs"/>
            </a:endParaRPr>
          </a:p>
          <a:p>
            <a:pPr marL="757580" lvl="1" indent="-171450">
              <a:buFontTx/>
              <a:buChar char="-"/>
            </a:pPr>
            <a:endParaRPr lang="en-US" sz="1538" b="0" i="0" kern="1200" dirty="0">
              <a:solidFill>
                <a:schemeClr val="tx1"/>
              </a:solidFill>
              <a:effectLst/>
              <a:latin typeface="+mn-lt"/>
              <a:ea typeface="ＭＳ Ｐゴシック" pitchFamily="-108" charset="-128"/>
              <a:cs typeface="+mn-cs"/>
            </a:endParaRPr>
          </a:p>
          <a:p>
            <a:pPr marL="171450" lvl="0" indent="-171450">
              <a:buFontTx/>
              <a:buChar char="-"/>
            </a:pPr>
            <a:r>
              <a:rPr lang="en-US" sz="1538" b="0" i="0" kern="1200" dirty="0">
                <a:solidFill>
                  <a:schemeClr val="tx1"/>
                </a:solidFill>
                <a:effectLst/>
                <a:latin typeface="+mn-lt"/>
                <a:ea typeface="ＭＳ Ｐゴシック" pitchFamily="-108" charset="-128"/>
                <a:cs typeface="+mn-cs"/>
              </a:rPr>
              <a:t>BACK TO SLIDES</a:t>
            </a:r>
          </a:p>
          <a:p>
            <a:pPr marL="171450" lvl="0" indent="-171450">
              <a:buFontTx/>
              <a:buChar char="-"/>
            </a:pPr>
            <a:endParaRPr lang="en-US" sz="1538" b="0" i="0" kern="1200" dirty="0">
              <a:solidFill>
                <a:schemeClr val="tx1"/>
              </a:solidFill>
              <a:effectLst/>
              <a:latin typeface="+mn-lt"/>
              <a:ea typeface="ＭＳ Ｐゴシック" pitchFamily="-108" charset="-128"/>
              <a:cs typeface="+mn-cs"/>
            </a:endParaRP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31</a:t>
            </a:fld>
            <a:endParaRPr lang="en-US"/>
          </a:p>
        </p:txBody>
      </p:sp>
    </p:spTree>
    <p:extLst>
      <p:ext uri="{BB962C8B-B14F-4D97-AF65-F5344CB8AC3E}">
        <p14:creationId xmlns:p14="http://schemas.microsoft.com/office/powerpoint/2010/main" val="565829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I’ve served up some appetizers </a:t>
            </a:r>
            <a:r>
              <a:rPr lang="mr-IN" dirty="0"/>
              <a:t>–</a:t>
            </a:r>
            <a:r>
              <a:rPr lang="en-US" dirty="0"/>
              <a:t> Now time for the entrée</a:t>
            </a:r>
          </a:p>
          <a:p>
            <a:endParaRPr lang="en-US" dirty="0"/>
          </a:p>
          <a:p>
            <a:r>
              <a:rPr lang="en-US" dirty="0"/>
              <a:t>1) You saw this in the Globus SaaS app</a:t>
            </a:r>
            <a:r>
              <a:rPr lang="en-US" baseline="0" dirty="0"/>
              <a:t> and the CLI</a:t>
            </a:r>
            <a:endParaRPr lang="en-US" dirty="0"/>
          </a:p>
          <a:p>
            <a:endParaRPr lang="en-US" dirty="0"/>
          </a:p>
          <a:p>
            <a:r>
              <a:rPr lang="en-US" dirty="0"/>
              <a:t>2) Review the concept of an</a:t>
            </a:r>
            <a:r>
              <a:rPr lang="en-US" baseline="0" dirty="0"/>
              <a:t> endpoint </a:t>
            </a:r>
            <a:r>
              <a:rPr lang="mr-IN" baseline="0" dirty="0"/>
              <a:t>–</a:t>
            </a:r>
            <a:r>
              <a:rPr lang="en-US" baseline="0" dirty="0"/>
              <a:t> storage abstraction (physical location + directory structure)</a:t>
            </a:r>
          </a:p>
          <a:p>
            <a:r>
              <a:rPr lang="en-US" baseline="0" dirty="0"/>
              <a:t>All endpoints are identified by a UUID.</a:t>
            </a:r>
          </a:p>
          <a:p>
            <a:r>
              <a:rPr lang="en-US" baseline="0" dirty="0"/>
              <a:t>	modify search string</a:t>
            </a:r>
          </a:p>
          <a:p>
            <a:endParaRPr lang="en-US" baseline="0" dirty="0"/>
          </a:p>
          <a:p>
            <a:r>
              <a:rPr lang="en-US" baseline="0" dirty="0"/>
              <a:t>3) Scopes</a:t>
            </a:r>
          </a:p>
          <a:p>
            <a:r>
              <a:rPr lang="en-US" baseline="0" dirty="0"/>
              <a:t>	try other scopes listed above</a:t>
            </a:r>
          </a:p>
          <a:p>
            <a:endParaRPr lang="en-US" baseline="0" dirty="0"/>
          </a:p>
          <a:p>
            <a:r>
              <a:rPr lang="en-US" baseline="0" dirty="0"/>
              <a:t>4) Search on all these various components that define an endpoint to return an endpoint document which includes a UUID.</a:t>
            </a:r>
          </a:p>
          <a:p>
            <a:r>
              <a:rPr lang="en-US" baseline="0" dirty="0"/>
              <a:t>Which you use in subsequent operations.</a:t>
            </a:r>
            <a:endParaRPr lang="en-US" dirty="0"/>
          </a:p>
          <a:p>
            <a:endParaRPr lang="en-US" dirty="0"/>
          </a:p>
          <a:p>
            <a:r>
              <a:rPr lang="en-US" dirty="0"/>
              <a:t>Show ENDPOINT DOCUMENT</a:t>
            </a:r>
            <a:r>
              <a:rPr lang="en-US" baseline="0" dirty="0"/>
              <a:t> on Docs site</a:t>
            </a:r>
          </a:p>
          <a:p>
            <a:endParaRPr lang="en-US" baseline="0" dirty="0"/>
          </a:p>
          <a:p>
            <a:r>
              <a:rPr lang="en-US" baseline="0" dirty="0"/>
              <a:t>Search is a ranked search based on all terms individually (NOT on the entire phrase)</a:t>
            </a:r>
          </a:p>
          <a:p>
            <a:r>
              <a:rPr lang="en-US" baseline="0" dirty="0"/>
              <a:t>Really simple API designed for end users to find their campus endpoint</a:t>
            </a:r>
          </a:p>
          <a:p>
            <a:r>
              <a:rPr lang="en-US" baseline="0" dirty="0"/>
              <a:t>Will be enhancing this over time to do things like fuzzy match, etc. when we launch upgraded search functionality via Elastic Search</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32</a:t>
            </a:fld>
            <a:endParaRPr lang="en-US"/>
          </a:p>
        </p:txBody>
      </p:sp>
    </p:spTree>
    <p:extLst>
      <p:ext uri="{BB962C8B-B14F-4D97-AF65-F5344CB8AC3E}">
        <p14:creationId xmlns:p14="http://schemas.microsoft.com/office/powerpoint/2010/main" val="4194606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Get the endpoint so you can operate on it. (Do Transfers)</a:t>
            </a:r>
          </a:p>
          <a:p>
            <a:endParaRPr lang="en-US" dirty="0"/>
          </a:p>
          <a:p>
            <a:r>
              <a:rPr lang="en-US" baseline="0" dirty="0" err="1"/>
              <a:t>get_endpoint</a:t>
            </a:r>
            <a:r>
              <a:rPr lang="en-US" baseline="0" dirty="0"/>
              <a:t>() </a:t>
            </a:r>
          </a:p>
          <a:p>
            <a:r>
              <a:rPr lang="en-US" baseline="0" dirty="0"/>
              <a:t>	other details: endpoint["public"], endpoint[”keywords"], for example</a:t>
            </a:r>
            <a:endParaRPr lang="en-US" dirty="0"/>
          </a:p>
          <a:p>
            <a:endParaRPr lang="en-US" baseline="0" dirty="0"/>
          </a:p>
          <a:p>
            <a:r>
              <a:rPr lang="en-US" baseline="0" dirty="0"/>
              <a:t>Update the endpoint document; new keywords for search strings, display names, </a:t>
            </a:r>
            <a:r>
              <a:rPr lang="en-US" baseline="0" dirty="0" err="1"/>
              <a:t>etc</a:t>
            </a:r>
            <a:r>
              <a:rPr lang="mr-IN" baseline="0" dirty="0"/>
              <a:t>…</a:t>
            </a:r>
            <a:endParaRPr lang="en-US" baseline="0" dirty="0"/>
          </a:p>
          <a:p>
            <a:endParaRPr lang="en-US" baseline="0" dirty="0"/>
          </a:p>
          <a:p>
            <a:r>
              <a:rPr lang="en-US" baseline="0" dirty="0" err="1"/>
              <a:t>epup</a:t>
            </a:r>
            <a:r>
              <a:rPr lang="en-US" baseline="0" dirty="0"/>
              <a:t> = </a:t>
            </a:r>
            <a:r>
              <a:rPr lang="en-US" baseline="0" dirty="0" err="1"/>
              <a:t>dict</a:t>
            </a:r>
            <a:r>
              <a:rPr lang="en-US" baseline="0" dirty="0"/>
              <a:t>(keywords="Chicago")</a:t>
            </a:r>
          </a:p>
          <a:p>
            <a:r>
              <a:rPr lang="en-US" baseline="0" dirty="0" err="1"/>
              <a:t>tc.update_endpoint</a:t>
            </a:r>
            <a:r>
              <a:rPr lang="en-US" baseline="0" dirty="0"/>
              <a:t>("49885d84-26d3-11e7-bc68-22000b9a448b", </a:t>
            </a:r>
            <a:r>
              <a:rPr lang="en-US" baseline="0" dirty="0" err="1"/>
              <a:t>epup</a:t>
            </a:r>
            <a:r>
              <a:rPr lang="en-US" baseline="0" dirty="0"/>
              <a:t>)</a:t>
            </a:r>
          </a:p>
          <a:p>
            <a:endParaRPr lang="en-US" baseline="0" dirty="0"/>
          </a:p>
          <a:p>
            <a:r>
              <a:rPr lang="en-US" baseline="0" dirty="0"/>
              <a:t>Create and delete endpoints as well as shares associated with endpoints.</a:t>
            </a:r>
          </a:p>
          <a:p>
            <a:endParaRPr lang="en-US" baseline="0" dirty="0"/>
          </a:p>
          <a:p>
            <a:r>
              <a:rPr lang="en-US" baseline="0" dirty="0"/>
              <a:t>Manage the server list that details the servers belonging to a specific endpoint.</a:t>
            </a:r>
          </a:p>
          <a:p>
            <a:endParaRPr lang="en-US" baseline="0" dirty="0"/>
          </a:p>
          <a:p>
            <a:r>
              <a:rPr lang="en-US" baseline="0" dirty="0"/>
              <a:t>Again </a:t>
            </a:r>
            <a:r>
              <a:rPr lang="mr-IN" baseline="0" dirty="0"/>
              <a:t>–</a:t>
            </a:r>
            <a:r>
              <a:rPr lang="en-US" baseline="0" dirty="0"/>
              <a:t> You</a:t>
            </a:r>
            <a:r>
              <a:rPr lang="mr-IN" baseline="0" dirty="0"/>
              <a:t>’</a:t>
            </a:r>
            <a:r>
              <a:rPr lang="en-US" baseline="0" dirty="0" err="1"/>
              <a:t>ve</a:t>
            </a:r>
            <a:r>
              <a:rPr lang="en-US" baseline="0" dirty="0"/>
              <a:t> seen this in the SaaS app </a:t>
            </a:r>
            <a:r>
              <a:rPr lang="mr-IN" baseline="0" dirty="0"/>
              <a:t>–</a:t>
            </a:r>
            <a:r>
              <a:rPr lang="en-US" baseline="0" dirty="0"/>
              <a:t> You can do it with the API as well.</a:t>
            </a:r>
          </a:p>
          <a:p>
            <a:endParaRPr lang="en-US" dirty="0"/>
          </a:p>
          <a:p>
            <a:r>
              <a:rPr lang="en-US" dirty="0"/>
              <a:t>Use </a:t>
            </a:r>
            <a:r>
              <a:rPr lang="en-US" dirty="0" err="1"/>
              <a:t>PATCHy</a:t>
            </a:r>
            <a:r>
              <a:rPr lang="en-US" dirty="0"/>
              <a:t> PUTs</a:t>
            </a:r>
            <a:r>
              <a:rPr lang="en-US" baseline="0" dirty="0"/>
              <a:t> </a:t>
            </a:r>
          </a:p>
          <a:p>
            <a:r>
              <a:rPr lang="en-US" baseline="0" dirty="0"/>
              <a:t>Means you can update only certain fields in an endpoint document by only specifying those fields</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33</a:t>
            </a:fld>
            <a:endParaRPr lang="en-US"/>
          </a:p>
        </p:txBody>
      </p:sp>
    </p:spTree>
    <p:extLst>
      <p:ext uri="{BB962C8B-B14F-4D97-AF65-F5344CB8AC3E}">
        <p14:creationId xmlns:p14="http://schemas.microsoft.com/office/powerpoint/2010/main" val="2086852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dirty="0"/>
          </a:p>
          <a:p>
            <a:r>
              <a:rPr lang="en-US" sz="1600" b="0" i="0" kern="1200" dirty="0">
                <a:solidFill>
                  <a:schemeClr val="tx1"/>
                </a:solidFill>
                <a:effectLst/>
                <a:latin typeface="+mn-lt"/>
                <a:ea typeface="ＭＳ Ｐゴシック" pitchFamily="-108" charset="-128"/>
                <a:cs typeface="ＭＳ Ｐゴシック" pitchFamily="-108" charset="-128"/>
              </a:rPr>
              <a:t>1) Globus endpoints must be "activated" before they can be used, which means associating a credential with the endpoint that is used for login to that endpoint. For endpoints that require activation (e.g., those with a </a:t>
            </a:r>
            <a:r>
              <a:rPr lang="en-US" sz="1600" b="0" i="0" kern="1200" dirty="0" err="1">
                <a:solidFill>
                  <a:schemeClr val="tx1"/>
                </a:solidFill>
                <a:effectLst/>
                <a:latin typeface="+mn-lt"/>
                <a:ea typeface="ＭＳ Ｐゴシック" pitchFamily="-108" charset="-128"/>
                <a:cs typeface="ＭＳ Ｐゴシック" pitchFamily="-108" charset="-128"/>
              </a:rPr>
              <a:t>MyProxy</a:t>
            </a:r>
            <a:r>
              <a:rPr lang="en-US" sz="1600" b="0" i="0" kern="1200" dirty="0">
                <a:solidFill>
                  <a:schemeClr val="tx1"/>
                </a:solidFill>
                <a:effectLst/>
                <a:latin typeface="+mn-lt"/>
                <a:ea typeface="ＭＳ Ｐゴシック" pitchFamily="-108" charset="-128"/>
                <a:cs typeface="ＭＳ Ｐゴシック" pitchFamily="-108" charset="-128"/>
              </a:rPr>
              <a:t> or </a:t>
            </a:r>
            <a:r>
              <a:rPr lang="en-US" sz="1600" b="0" i="0" kern="1200" dirty="0" err="1">
                <a:solidFill>
                  <a:schemeClr val="tx1"/>
                </a:solidFill>
                <a:effectLst/>
                <a:latin typeface="+mn-lt"/>
                <a:ea typeface="ＭＳ Ｐゴシック" pitchFamily="-108" charset="-128"/>
                <a:cs typeface="ＭＳ Ｐゴシック" pitchFamily="-108" charset="-128"/>
              </a:rPr>
              <a:t>MyProxy</a:t>
            </a:r>
            <a:r>
              <a:rPr lang="en-US" sz="1600" b="0" i="0" kern="1200" dirty="0">
                <a:solidFill>
                  <a:schemeClr val="tx1"/>
                </a:solidFill>
                <a:effectLst/>
                <a:latin typeface="+mn-lt"/>
                <a:ea typeface="ＭＳ Ｐゴシック" pitchFamily="-108" charset="-128"/>
                <a:cs typeface="ＭＳ Ｐゴシック" pitchFamily="-108" charset="-128"/>
              </a:rPr>
              <a:t> OAuth identity provider) you can activate those endpoints via the Globus website. Before performing operations against an endpoint, you should "autoactivate" the endpoint. On Globus Connect Personal and Shared endpoints, autoactivation will automatically create the necessary credentials to access the endpoint. </a:t>
            </a:r>
          </a:p>
          <a:p>
            <a:endParaRPr lang="en-US" sz="1600" b="0" i="0" kern="1200" dirty="0">
              <a:solidFill>
                <a:schemeClr val="tx1"/>
              </a:solidFill>
              <a:effectLst/>
              <a:latin typeface="+mn-lt"/>
              <a:ea typeface="ＭＳ Ｐゴシック" pitchFamily="-108" charset="-128"/>
              <a:cs typeface="ＭＳ Ｐゴシック" pitchFamily="-108" charset="-128"/>
            </a:endParaRPr>
          </a:p>
          <a:p>
            <a:r>
              <a:rPr lang="en-US" sz="1600" b="0" i="0" kern="1200" dirty="0">
                <a:solidFill>
                  <a:schemeClr val="tx1"/>
                </a:solidFill>
                <a:effectLst/>
                <a:latin typeface="+mn-lt"/>
                <a:ea typeface="ＭＳ Ｐゴシック" pitchFamily="-108" charset="-128"/>
                <a:cs typeface="ＭＳ Ｐゴシック" pitchFamily="-108" charset="-128"/>
              </a:rPr>
              <a:t>You’ll see in our </a:t>
            </a:r>
            <a:r>
              <a:rPr lang="en-US" sz="1600" b="0" i="0" kern="1200" dirty="0" err="1">
                <a:solidFill>
                  <a:schemeClr val="tx1"/>
                </a:solidFill>
                <a:effectLst/>
                <a:latin typeface="+mn-lt"/>
                <a:ea typeface="ＭＳ Ｐゴシック" pitchFamily="-108" charset="-128"/>
                <a:cs typeface="ＭＳ Ｐゴシック" pitchFamily="-108" charset="-128"/>
              </a:rPr>
              <a:t>Jupyter</a:t>
            </a:r>
            <a:r>
              <a:rPr lang="en-US" sz="1600" b="0" i="0" kern="1200" dirty="0">
                <a:solidFill>
                  <a:schemeClr val="tx1"/>
                </a:solidFill>
                <a:effectLst/>
                <a:latin typeface="+mn-lt"/>
                <a:ea typeface="ＭＳ Ｐゴシック" pitchFamily="-108" charset="-128"/>
                <a:cs typeface="ＭＳ Ｐゴシック" pitchFamily="-108" charset="-128"/>
              </a:rPr>
              <a:t> notebook demo where we autoactivate the</a:t>
            </a:r>
            <a:r>
              <a:rPr lang="en-US" sz="1600" b="0" i="0" kern="1200" baseline="0" dirty="0">
                <a:solidFill>
                  <a:schemeClr val="tx1"/>
                </a:solidFill>
                <a:effectLst/>
                <a:latin typeface="+mn-lt"/>
                <a:ea typeface="ＭＳ Ｐゴシック" pitchFamily="-108" charset="-128"/>
                <a:cs typeface="ＭＳ Ｐゴシック" pitchFamily="-108" charset="-128"/>
              </a:rPr>
              <a:t> </a:t>
            </a:r>
            <a:r>
              <a:rPr lang="en-US" sz="1600" b="0" i="0" kern="1200" dirty="0">
                <a:solidFill>
                  <a:schemeClr val="tx1"/>
                </a:solidFill>
                <a:effectLst/>
                <a:latin typeface="+mn-lt"/>
                <a:ea typeface="ＭＳ Ｐゴシック" pitchFamily="-108" charset="-128"/>
                <a:cs typeface="ＭＳ Ｐゴシック" pitchFamily="-108" charset="-128"/>
              </a:rPr>
              <a:t>endpoints using their </a:t>
            </a:r>
            <a:r>
              <a:rPr lang="en-US" sz="1600" b="0" i="0" kern="1200" dirty="0" err="1">
                <a:solidFill>
                  <a:schemeClr val="tx1"/>
                </a:solidFill>
                <a:effectLst/>
                <a:latin typeface="+mn-lt"/>
                <a:ea typeface="ＭＳ Ｐゴシック" pitchFamily="-108" charset="-128"/>
                <a:cs typeface="ＭＳ Ｐゴシック" pitchFamily="-108" charset="-128"/>
              </a:rPr>
              <a:t>endpoint_ids</a:t>
            </a:r>
            <a:r>
              <a:rPr lang="en-US" sz="1600" b="0" i="0" kern="1200" dirty="0">
                <a:solidFill>
                  <a:schemeClr val="tx1"/>
                </a:solidFill>
                <a:effectLst/>
                <a:latin typeface="+mn-lt"/>
                <a:ea typeface="ＭＳ Ｐゴシック" pitchFamily="-108" charset="-128"/>
                <a:cs typeface="ＭＳ Ｐゴシック" pitchFamily="-108" charset="-128"/>
              </a:rPr>
              <a:t>.</a:t>
            </a:r>
          </a:p>
          <a:p>
            <a:endParaRPr lang="en-US" sz="1600" b="0" i="0" kern="1200" dirty="0">
              <a:solidFill>
                <a:schemeClr val="tx1"/>
              </a:solidFill>
              <a:effectLst/>
              <a:latin typeface="+mn-lt"/>
              <a:ea typeface="ＭＳ Ｐゴシック" pitchFamily="-108" charset="-128"/>
              <a:cs typeface="ＭＳ Ｐゴシック" pitchFamily="-108" charset="-128"/>
            </a:endParaRPr>
          </a:p>
          <a:p>
            <a:r>
              <a:rPr lang="en-US" sz="1600" b="0" i="0" kern="1200" dirty="0">
                <a:solidFill>
                  <a:schemeClr val="tx1"/>
                </a:solidFill>
                <a:effectLst/>
                <a:latin typeface="+mn-lt"/>
                <a:ea typeface="ＭＳ Ｐゴシック" pitchFamily="-108" charset="-128"/>
                <a:cs typeface="ＭＳ Ｐゴシック" pitchFamily="-108" charset="-128"/>
              </a:rPr>
              <a:t>=================================================================</a:t>
            </a:r>
            <a:endParaRPr lang="en-US" dirty="0"/>
          </a:p>
          <a:p>
            <a:endParaRPr lang="en-US" dirty="0"/>
          </a:p>
          <a:p>
            <a:r>
              <a:rPr lang="en-US" dirty="0"/>
              <a:t>Tie this back to the activation dialog demonstrated</a:t>
            </a:r>
            <a:r>
              <a:rPr lang="en-US" baseline="0" dirty="0"/>
              <a:t> at the beginning</a:t>
            </a:r>
          </a:p>
          <a:p>
            <a:r>
              <a:rPr lang="en-US" baseline="0" dirty="0"/>
              <a:t>Activation:</a:t>
            </a:r>
          </a:p>
          <a:p>
            <a:r>
              <a:rPr lang="en-US" baseline="0" dirty="0"/>
              <a:t>Host endpoints – I have to authenticate against a particular </a:t>
            </a:r>
            <a:r>
              <a:rPr lang="en-US" baseline="0" dirty="0" err="1"/>
              <a:t>IdP</a:t>
            </a:r>
            <a:endParaRPr lang="en-US" baseline="0" dirty="0"/>
          </a:p>
          <a:p>
            <a:r>
              <a:rPr lang="en-US" baseline="0" dirty="0"/>
              <a:t>Get back a token/temp credential</a:t>
            </a:r>
          </a:p>
          <a:p>
            <a:r>
              <a:rPr lang="en-US" baseline="0" dirty="0"/>
              <a:t>Then use credential to act on behalf of user</a:t>
            </a:r>
          </a:p>
          <a:p>
            <a:endParaRPr lang="en-US" baseline="0" dirty="0"/>
          </a:p>
          <a:p>
            <a:r>
              <a:rPr lang="en-US" baseline="0" dirty="0"/>
              <a:t>SHARED endpoints:</a:t>
            </a:r>
          </a:p>
          <a:p>
            <a:r>
              <a:rPr lang="en-US" baseline="0" dirty="0"/>
              <a:t>You just authenticate to Globus service</a:t>
            </a:r>
          </a:p>
          <a:p>
            <a:r>
              <a:rPr lang="en-US" baseline="0" dirty="0"/>
              <a:t>Globus is going to shared endpoint and checking if the requesting user is authorized</a:t>
            </a:r>
            <a:br>
              <a:rPr lang="en-US" baseline="0" dirty="0"/>
            </a:br>
            <a:r>
              <a:rPr lang="en-US" baseline="0" dirty="0"/>
              <a:t>This check runs locally as the user who created the share</a:t>
            </a:r>
          </a:p>
          <a:p>
            <a:r>
              <a:rPr lang="en-US" baseline="0" dirty="0"/>
              <a:t>Basically this is delegating to Globus to implement fine grained access control</a:t>
            </a:r>
          </a:p>
          <a:p>
            <a:endParaRPr lang="en-US" baseline="0" dirty="0"/>
          </a:p>
          <a:p>
            <a:r>
              <a:rPr lang="en-US" baseline="0" dirty="0"/>
              <a:t>2) Implications for developing a portal: Shared endpoints are a lot nicer because you don</a:t>
            </a:r>
            <a:r>
              <a:rPr lang="uk-UA" baseline="0" dirty="0"/>
              <a:t>’</a:t>
            </a:r>
            <a:r>
              <a:rPr lang="en-US" baseline="0" dirty="0"/>
              <a:t>t have to deal with tokens and activation</a:t>
            </a:r>
          </a:p>
          <a:p>
            <a:r>
              <a:rPr lang="en-US" baseline="0" dirty="0"/>
              <a:t>Model is:</a:t>
            </a:r>
          </a:p>
          <a:p>
            <a:pPr marL="171450" indent="-171450">
              <a:buFontTx/>
              <a:buChar char="-"/>
            </a:pPr>
            <a:r>
              <a:rPr lang="en-US" baseline="0" dirty="0"/>
              <a:t>Before using endpoint call autoactivate</a:t>
            </a:r>
          </a:p>
          <a:p>
            <a:pPr marL="171450" indent="-171450">
              <a:buFontTx/>
              <a:buChar char="-"/>
            </a:pPr>
            <a:r>
              <a:rPr lang="en-US" baseline="0" dirty="0"/>
              <a:t>If credentials exist OK; otherwise you get back document telling you how to activate</a:t>
            </a:r>
          </a:p>
          <a:p>
            <a:pPr marL="171450" indent="-171450">
              <a:buFontTx/>
              <a:buChar char="-"/>
            </a:pPr>
            <a:endParaRPr lang="en-US" baseline="0" dirty="0"/>
          </a:p>
          <a:p>
            <a:pPr marL="0" indent="0">
              <a:buFontTx/>
              <a:buNone/>
            </a:pPr>
            <a:r>
              <a:rPr lang="en-US" baseline="0" dirty="0"/>
              <a:t>BACK TO JUPYTER to show autoactivation</a:t>
            </a:r>
          </a:p>
          <a:p>
            <a:pPr marL="0" indent="0">
              <a:buFontTx/>
              <a:buNone/>
            </a:pPr>
            <a:r>
              <a:rPr lang="en-US" baseline="0" dirty="0"/>
              <a:t>e.g. I activated an XSEDE endpoint – can go to another endpoint and Globus is smart enough to reuse that credential to autoactivate</a:t>
            </a:r>
          </a:p>
          <a:p>
            <a:pPr marL="0" indent="0">
              <a:buFontTx/>
              <a:buNone/>
            </a:pPr>
            <a:endParaRPr lang="en-US" baseline="0" dirty="0"/>
          </a:p>
          <a:p>
            <a:pPr marL="0" indent="0">
              <a:buFontTx/>
              <a:buNone/>
            </a:pPr>
            <a:r>
              <a:rPr lang="en-US" baseline="0" dirty="0"/>
              <a:t>3) Bottom line: Must auto-activate before any API calls to endpoints </a:t>
            </a:r>
            <a:r>
              <a:rPr lang="mr-IN" baseline="0" dirty="0"/>
              <a:t>–</a:t>
            </a:r>
            <a:r>
              <a:rPr lang="en-US" baseline="0" dirty="0"/>
              <a:t> We’ll make this concrete when we run through the </a:t>
            </a:r>
            <a:r>
              <a:rPr lang="en-US" baseline="0" dirty="0" err="1"/>
              <a:t>Jupyter</a:t>
            </a:r>
            <a:r>
              <a:rPr lang="en-US" baseline="0" dirty="0"/>
              <a:t> Notebook.</a:t>
            </a:r>
          </a:p>
          <a:p>
            <a:pPr marL="0" indent="0">
              <a:buFontTx/>
              <a:buNone/>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34</a:t>
            </a:fld>
            <a:endParaRPr lang="en-US"/>
          </a:p>
        </p:txBody>
      </p:sp>
    </p:spTree>
    <p:extLst>
      <p:ext uri="{BB962C8B-B14F-4D97-AF65-F5344CB8AC3E}">
        <p14:creationId xmlns:p14="http://schemas.microsoft.com/office/powerpoint/2010/main" val="1772537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a:t>
            </a:fld>
            <a:endParaRPr lang="en-US" dirty="0"/>
          </a:p>
        </p:txBody>
      </p:sp>
    </p:spTree>
    <p:extLst>
      <p:ext uri="{BB962C8B-B14F-4D97-AF65-F5344CB8AC3E}">
        <p14:creationId xmlns:p14="http://schemas.microsoft.com/office/powerpoint/2010/main" val="2636128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with path encoding, especially when going between Windows and Linux</a:t>
            </a:r>
          </a:p>
          <a:p>
            <a:r>
              <a:rPr lang="en-US" dirty="0"/>
              <a:t>We’ve tried to shield you form most of them but</a:t>
            </a:r>
            <a:r>
              <a:rPr lang="en-US" baseline="0" dirty="0"/>
              <a:t> you may run into some issues</a:t>
            </a:r>
          </a:p>
          <a:p>
            <a:endParaRPr lang="en-US" baseline="0" dirty="0"/>
          </a:p>
          <a:p>
            <a:r>
              <a:rPr lang="en-US" baseline="0" dirty="0"/>
              <a:t>SHOW IN JUPYTER</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35</a:t>
            </a:fld>
            <a:endParaRPr lang="en-US"/>
          </a:p>
        </p:txBody>
      </p:sp>
    </p:spTree>
    <p:extLst>
      <p:ext uri="{BB962C8B-B14F-4D97-AF65-F5344CB8AC3E}">
        <p14:creationId xmlns:p14="http://schemas.microsoft.com/office/powerpoint/2010/main" val="38833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Up until now we’ve talked about synchronous</a:t>
            </a:r>
            <a:r>
              <a:rPr lang="en-US" baseline="0" dirty="0"/>
              <a:t> tasks. Ask for something to happen, get a response.</a:t>
            </a:r>
            <a:endParaRPr lang="en-US" dirty="0"/>
          </a:p>
          <a:p>
            <a:endParaRPr lang="en-US" dirty="0"/>
          </a:p>
          <a:p>
            <a:r>
              <a:rPr lang="en-US" dirty="0"/>
              <a:t>Two types of asynchronous</a:t>
            </a:r>
            <a:r>
              <a:rPr lang="en-US" baseline="0" dirty="0"/>
              <a:t> </a:t>
            </a:r>
            <a:r>
              <a:rPr lang="en-US" dirty="0"/>
              <a:t>tasks</a:t>
            </a:r>
            <a:r>
              <a:rPr lang="en-US" baseline="0" dirty="0">
                <a:sym typeface="Wingdings"/>
              </a:rPr>
              <a:t> (think </a:t>
            </a:r>
            <a:r>
              <a:rPr lang="en-US" b="1" baseline="0" dirty="0">
                <a:sym typeface="Wingdings"/>
              </a:rPr>
              <a:t>jobs</a:t>
            </a:r>
            <a:r>
              <a:rPr lang="en-US" baseline="0" dirty="0">
                <a:sym typeface="Wingdings"/>
              </a:rPr>
              <a:t>): Set and forget or Set and Query Status</a:t>
            </a:r>
          </a:p>
          <a:p>
            <a:pPr marL="171450" indent="-171450">
              <a:buFontTx/>
              <a:buChar char="-"/>
            </a:pPr>
            <a:r>
              <a:rPr lang="en-US" baseline="0" dirty="0">
                <a:sym typeface="Wingdings"/>
              </a:rPr>
              <a:t>Transfer (or sync)</a:t>
            </a:r>
          </a:p>
          <a:p>
            <a:pPr marL="171450" indent="-171450">
              <a:buFontTx/>
              <a:buChar char="-"/>
            </a:pPr>
            <a:r>
              <a:rPr lang="en-US" baseline="0" dirty="0">
                <a:sym typeface="Wingdings"/>
              </a:rPr>
              <a:t>Delete</a:t>
            </a:r>
          </a:p>
          <a:p>
            <a:pPr marL="0" indent="0">
              <a:buFontTx/>
              <a:buNone/>
            </a:pPr>
            <a:endParaRPr lang="en-US" baseline="0" dirty="0">
              <a:sym typeface="Wingdings"/>
            </a:endParaRPr>
          </a:p>
          <a:p>
            <a:pPr marL="0" indent="0">
              <a:buFontTx/>
              <a:buNone/>
            </a:pPr>
            <a:r>
              <a:rPr lang="en-US" baseline="0" dirty="0">
                <a:sym typeface="Wingdings"/>
              </a:rPr>
              <a:t>Two-step process: For example the transfer task.</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a:sym typeface="Wingdings"/>
              </a:rPr>
              <a:t>- STEP 1: Instantiate a data transfer object to get a </a:t>
            </a:r>
            <a:r>
              <a:rPr lang="en-US" baseline="0" dirty="0" err="1">
                <a:sym typeface="Wingdings"/>
              </a:rPr>
              <a:t>subsmission_id</a:t>
            </a:r>
            <a:endParaRPr lang="en-US" baseline="0" dirty="0">
              <a:sym typeface="Wingdings"/>
            </a:endParaRPr>
          </a:p>
          <a:p>
            <a:pPr marL="171450" indent="-171450">
              <a:buFontTx/>
              <a:buChar char="-"/>
            </a:pPr>
            <a:r>
              <a:rPr lang="en-US" baseline="0" dirty="0">
                <a:sym typeface="Wingdings"/>
              </a:rPr>
              <a:t>Add information about source and destination paths/files, etc.</a:t>
            </a:r>
          </a:p>
          <a:p>
            <a:pPr marL="171450" indent="-171450">
              <a:buFontTx/>
              <a:buChar char="-"/>
            </a:pPr>
            <a:r>
              <a:rPr lang="en-US" baseline="0" dirty="0">
                <a:sym typeface="Wingdings"/>
              </a:rPr>
              <a:t>Can add multiple of these source-</a:t>
            </a:r>
            <a:r>
              <a:rPr lang="en-US" baseline="0" dirty="0" err="1">
                <a:sym typeface="Wingdings"/>
              </a:rPr>
              <a:t>dest</a:t>
            </a:r>
            <a:r>
              <a:rPr lang="en-US" baseline="0" dirty="0">
                <a:sym typeface="Wingdings"/>
              </a:rPr>
              <a:t> pairs</a:t>
            </a:r>
          </a:p>
          <a:p>
            <a:pPr marL="171450" indent="-171450">
              <a:buFontTx/>
              <a:buChar char="-"/>
            </a:pPr>
            <a:endParaRPr lang="en-US" baseline="0" dirty="0">
              <a:sym typeface="Wingdings"/>
            </a:endParaRPr>
          </a:p>
          <a:p>
            <a:pPr marL="171450" indent="-171450">
              <a:buFontTx/>
              <a:buChar char="-"/>
            </a:pPr>
            <a:r>
              <a:rPr lang="en-US" baseline="0" dirty="0">
                <a:sym typeface="Wingdings"/>
              </a:rPr>
              <a:t>STEP 2: Submit the transfer</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36</a:t>
            </a:fld>
            <a:endParaRPr lang="en-US"/>
          </a:p>
        </p:txBody>
      </p:sp>
    </p:spTree>
    <p:extLst>
      <p:ext uri="{BB962C8B-B14F-4D97-AF65-F5344CB8AC3E}">
        <p14:creationId xmlns:p14="http://schemas.microsoft.com/office/powerpoint/2010/main" val="1277845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After you submit an asynchronous task</a:t>
            </a:r>
            <a:r>
              <a:rPr lang="mr-IN" dirty="0"/>
              <a:t>…</a:t>
            </a:r>
            <a:r>
              <a:rPr lang="en-US" dirty="0"/>
              <a:t> There are some things you can do.</a:t>
            </a:r>
          </a:p>
          <a:p>
            <a:endParaRPr lang="en-US" dirty="0"/>
          </a:p>
          <a:p>
            <a:r>
              <a:rPr lang="en-US" dirty="0"/>
              <a:t>Recall the management console from the Globus SaaS app, these</a:t>
            </a:r>
            <a:r>
              <a:rPr lang="en-US" baseline="0" dirty="0"/>
              <a:t> are the calls you would use to create your own console.</a:t>
            </a:r>
          </a:p>
          <a:p>
            <a:endParaRPr lang="en-US" baseline="0" dirty="0"/>
          </a:p>
          <a:p>
            <a:r>
              <a:rPr lang="en-US" baseline="0" dirty="0"/>
              <a:t>Get task by id </a:t>
            </a:r>
            <a:r>
              <a:rPr lang="mr-IN" baseline="0" dirty="0"/>
              <a:t>–</a:t>
            </a:r>
            <a:r>
              <a:rPr lang="en-US" baseline="0" dirty="0"/>
              <a:t> returns task document</a:t>
            </a:r>
          </a:p>
          <a:p>
            <a:r>
              <a:rPr lang="en-US" baseline="0" dirty="0"/>
              <a:t>Get task list </a:t>
            </a:r>
            <a:r>
              <a:rPr lang="mr-IN" baseline="0" dirty="0"/>
              <a:t>–</a:t>
            </a:r>
            <a:r>
              <a:rPr lang="en-US" baseline="0" dirty="0"/>
              <a:t> paged list of tasks submitted by the current user</a:t>
            </a:r>
          </a:p>
          <a:p>
            <a:r>
              <a:rPr lang="en-US" baseline="0" dirty="0"/>
              <a:t>Update task </a:t>
            </a:r>
            <a:r>
              <a:rPr lang="mr-IN" baseline="0" dirty="0"/>
              <a:t>–</a:t>
            </a:r>
            <a:r>
              <a:rPr lang="en-US" baseline="0" dirty="0"/>
              <a:t> label </a:t>
            </a:r>
            <a:r>
              <a:rPr lang="mr-IN" baseline="0" dirty="0"/>
              <a:t>–</a:t>
            </a:r>
            <a:r>
              <a:rPr lang="en-US" baseline="0" dirty="0"/>
              <a:t> concept of deadline - can manually adjust deadline</a:t>
            </a:r>
          </a:p>
          <a:p>
            <a:r>
              <a:rPr lang="en-US" baseline="0" dirty="0"/>
              <a:t>Cancel task</a:t>
            </a:r>
          </a:p>
          <a:p>
            <a:r>
              <a:rPr lang="en-US" baseline="0" dirty="0"/>
              <a:t>Get event list </a:t>
            </a:r>
            <a:r>
              <a:rPr lang="mr-IN" baseline="0" dirty="0"/>
              <a:t>–</a:t>
            </a:r>
            <a:r>
              <a:rPr lang="en-US" baseline="0" dirty="0"/>
              <a:t> page list o all events including errors, retries, </a:t>
            </a:r>
            <a:r>
              <a:rPr lang="en-US" baseline="0" dirty="0" err="1"/>
              <a:t>etc</a:t>
            </a:r>
            <a:r>
              <a:rPr lang="mr-IN" baseline="0" dirty="0"/>
              <a:t>…</a:t>
            </a:r>
            <a:endParaRPr lang="en-US" baseline="0" dirty="0"/>
          </a:p>
          <a:p>
            <a:r>
              <a:rPr lang="en-US" baseline="0" dirty="0"/>
              <a:t>Get task pause info - </a:t>
            </a:r>
            <a:r>
              <a:rPr lang="en-US" dirty="0"/>
              <a:t>Get details about why a task is paused (or possibly about to be paused). This incudes pause rules on source and destination endpoints that affect the owner of the task.</a:t>
            </a:r>
            <a:endParaRPr lang="en-US" baseline="0" dirty="0"/>
          </a:p>
          <a:p>
            <a:endParaRPr lang="en-US" baseline="0" dirty="0"/>
          </a:p>
          <a:p>
            <a:r>
              <a:rPr lang="en-US" baseline="0" dirty="0"/>
              <a:t>===========================================================</a:t>
            </a:r>
            <a:endParaRPr lang="en-US" dirty="0"/>
          </a:p>
          <a:p>
            <a:endParaRPr lang="en-US" dirty="0"/>
          </a:p>
          <a:p>
            <a:r>
              <a:rPr lang="en-US" dirty="0"/>
              <a:t>Events: FAULTS</a:t>
            </a:r>
            <a:r>
              <a:rPr lang="en-US" baseline="0" dirty="0"/>
              <a:t> and non-FAULTS (e.g. performance monitoring events)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a:t>Lists are usually limited to 10 most recent items; can be </a:t>
            </a:r>
            <a:r>
              <a:rPr lang="en-US" dirty="0" err="1"/>
              <a:t>overriden</a:t>
            </a:r>
            <a:endParaRPr lang="en-US" dirty="0"/>
          </a:p>
          <a:p>
            <a:endParaRPr lang="en-US" baseline="0" dirty="0"/>
          </a:p>
          <a:p>
            <a:r>
              <a:rPr lang="en-US" baseline="0" dirty="0"/>
              <a:t>Pause info: Why task is paused or about to be paused</a:t>
            </a:r>
          </a:p>
          <a:p>
            <a:r>
              <a:rPr lang="en-US" baseline="0" dirty="0"/>
              <a:t>Provide some info about pause rules on endpoint</a:t>
            </a:r>
          </a:p>
          <a:p>
            <a:endParaRPr lang="en-US" baseline="0" dirty="0"/>
          </a:p>
          <a:p>
            <a:pPr marL="0" marR="0" lvl="0" indent="0" algn="l" defTabSz="586130" rtl="0" eaLnBrk="0" fontAlgn="base" latinLnBrk="0" hangingPunct="0">
              <a:lnSpc>
                <a:spcPct val="100000"/>
              </a:lnSpc>
              <a:spcBef>
                <a:spcPct val="30000"/>
              </a:spcBef>
              <a:spcAft>
                <a:spcPct val="0"/>
              </a:spcAft>
              <a:buClrTx/>
              <a:buSzTx/>
              <a:buFontTx/>
              <a:buNone/>
              <a:tabLst/>
              <a:defRPr/>
            </a:pPr>
            <a:r>
              <a:rPr lang="en-US" dirty="0"/>
              <a:t>SHOW JUPYTER CODE</a:t>
            </a:r>
          </a:p>
          <a:p>
            <a:pPr marL="0" marR="0" lvl="0" indent="0" algn="l" defTabSz="586130" rtl="0" eaLnBrk="0" fontAlgn="base" latinLnBrk="0" hangingPunct="0">
              <a:lnSpc>
                <a:spcPct val="100000"/>
              </a:lnSpc>
              <a:spcBef>
                <a:spcPct val="30000"/>
              </a:spcBef>
              <a:spcAft>
                <a:spcPct val="0"/>
              </a:spcAft>
              <a:buClrTx/>
              <a:buSzTx/>
              <a:buFontTx/>
              <a:buNone/>
              <a:tabLst/>
              <a:defRPr/>
            </a:pPr>
            <a:r>
              <a:rPr lang="en-US" dirty="0"/>
              <a:t>	</a:t>
            </a:r>
            <a:r>
              <a:rPr lang="en-US" sz="1538" b="1" i="0" kern="1200" dirty="0">
                <a:solidFill>
                  <a:schemeClr val="tx1"/>
                </a:solidFill>
                <a:effectLst/>
                <a:latin typeface="+mn-lt"/>
                <a:ea typeface="ＭＳ Ｐゴシック" pitchFamily="-108" charset="-128"/>
                <a:cs typeface="ＭＳ Ｐゴシック" pitchFamily="-108" charset="-128"/>
              </a:rPr>
              <a:t>Get Task By ID</a:t>
            </a:r>
          </a:p>
          <a:p>
            <a:pPr marL="0" marR="0" lvl="0" indent="0" algn="l" defTabSz="586130" rtl="0" eaLnBrk="0" fontAlgn="base" latinLnBrk="0" hangingPunct="0">
              <a:lnSpc>
                <a:spcPct val="100000"/>
              </a:lnSpc>
              <a:spcBef>
                <a:spcPct val="30000"/>
              </a:spcBef>
              <a:spcAft>
                <a:spcPct val="0"/>
              </a:spcAft>
              <a:buClrTx/>
              <a:buSzTx/>
              <a:buFontTx/>
              <a:buNone/>
              <a:tabLst/>
              <a:defRPr/>
            </a:pPr>
            <a:r>
              <a:rPr lang="en-US" dirty="0"/>
              <a:t>	</a:t>
            </a:r>
            <a:r>
              <a:rPr lang="en-US" sz="1538" b="1" i="0" kern="1200" dirty="0">
                <a:solidFill>
                  <a:schemeClr val="tx1"/>
                </a:solidFill>
                <a:effectLst/>
                <a:latin typeface="+mn-lt"/>
                <a:ea typeface="ＭＳ Ｐゴシック" pitchFamily="-108" charset="-128"/>
                <a:cs typeface="ＭＳ Ｐゴシック" pitchFamily="-108" charset="-128"/>
              </a:rPr>
              <a:t>Get task list</a:t>
            </a:r>
          </a:p>
          <a:p>
            <a:pPr marL="0" marR="0" lvl="0" indent="0" algn="l" defTabSz="586130" rtl="0" eaLnBrk="0" fontAlgn="base" latinLnBrk="0" hangingPunct="0">
              <a:lnSpc>
                <a:spcPct val="100000"/>
              </a:lnSpc>
              <a:spcBef>
                <a:spcPct val="30000"/>
              </a:spcBef>
              <a:spcAft>
                <a:spcPct val="0"/>
              </a:spcAft>
              <a:buClrTx/>
              <a:buSzTx/>
              <a:buFontTx/>
              <a:buNone/>
              <a:tabLst/>
              <a:defRPr/>
            </a:pPr>
            <a:r>
              <a:rPr lang="en-US" sz="1538" b="1" i="0" kern="1200" dirty="0">
                <a:solidFill>
                  <a:schemeClr val="tx1"/>
                </a:solidFill>
                <a:effectLst/>
                <a:latin typeface="+mn-lt"/>
                <a:ea typeface="ＭＳ Ｐゴシック" pitchFamily="-108" charset="-128"/>
                <a:cs typeface="ＭＳ Ｐゴシック" pitchFamily="-108" charset="-128"/>
              </a:rPr>
              <a:t>	Filter task list</a:t>
            </a:r>
          </a:p>
          <a:p>
            <a:pPr marL="0" marR="0" lvl="0" indent="0" algn="l" defTabSz="586130" rtl="0" eaLnBrk="0" fontAlgn="base" latinLnBrk="0" hangingPunct="0">
              <a:lnSpc>
                <a:spcPct val="100000"/>
              </a:lnSpc>
              <a:spcBef>
                <a:spcPct val="30000"/>
              </a:spcBef>
              <a:spcAft>
                <a:spcPct val="0"/>
              </a:spcAft>
              <a:buClrTx/>
              <a:buSzTx/>
              <a:buFontTx/>
              <a:buNone/>
              <a:tabLst/>
              <a:defRPr/>
            </a:pPr>
            <a:r>
              <a:rPr lang="en-US" sz="1538" b="1" i="0" kern="1200" dirty="0">
                <a:solidFill>
                  <a:schemeClr val="tx1"/>
                </a:solidFill>
                <a:effectLst/>
                <a:latin typeface="+mn-lt"/>
                <a:ea typeface="ＭＳ Ｐゴシック" pitchFamily="-108" charset="-128"/>
                <a:cs typeface="ＭＳ Ｐゴシック" pitchFamily="-108" charset="-128"/>
              </a:rPr>
              <a:t>	Cancel task</a:t>
            </a:r>
          </a:p>
          <a:p>
            <a:pPr marL="0" marR="0" lvl="0" indent="0" algn="l" defTabSz="586130" rtl="0" eaLnBrk="0" fontAlgn="base" latinLnBrk="0" hangingPunct="0">
              <a:lnSpc>
                <a:spcPct val="100000"/>
              </a:lnSpc>
              <a:spcBef>
                <a:spcPct val="30000"/>
              </a:spcBef>
              <a:spcAft>
                <a:spcPct val="0"/>
              </a:spcAft>
              <a:buClrTx/>
              <a:buSzTx/>
              <a:buFontTx/>
              <a:buNone/>
              <a:tabLst/>
              <a:defRPr/>
            </a:pPr>
            <a:r>
              <a:rPr lang="en-US" sz="1538" b="1" i="0" kern="1200" dirty="0">
                <a:solidFill>
                  <a:schemeClr val="tx1"/>
                </a:solidFill>
                <a:effectLst/>
                <a:latin typeface="+mn-lt"/>
                <a:ea typeface="ＭＳ Ｐゴシック" pitchFamily="-108" charset="-128"/>
                <a:cs typeface="ＭＳ Ｐゴシック" pitchFamily="-108" charset="-128"/>
              </a:rPr>
              <a:t>	Get event list for task</a:t>
            </a:r>
          </a:p>
          <a:p>
            <a:pPr marL="0" marR="0" lvl="0" indent="0" algn="l" defTabSz="586130" rtl="0" eaLnBrk="0" fontAlgn="base" latinLnBrk="0" hangingPunct="0">
              <a:lnSpc>
                <a:spcPct val="100000"/>
              </a:lnSpc>
              <a:spcBef>
                <a:spcPct val="30000"/>
              </a:spcBef>
              <a:spcAft>
                <a:spcPct val="0"/>
              </a:spcAft>
              <a:buClrTx/>
              <a:buSzTx/>
              <a:buFontTx/>
              <a:buNone/>
              <a:tabLst/>
              <a:defRPr/>
            </a:pPr>
            <a:endParaRPr lang="en-US" sz="1538" b="1" i="0" kern="1200" dirty="0">
              <a:solidFill>
                <a:schemeClr val="tx1"/>
              </a:solidFill>
              <a:effectLst/>
              <a:latin typeface="+mn-lt"/>
              <a:ea typeface="ＭＳ Ｐゴシック" pitchFamily="-108" charset="-128"/>
              <a:cs typeface="ＭＳ Ｐゴシック" pitchFamily="-108" charset="-128"/>
            </a:endParaRPr>
          </a:p>
          <a:p>
            <a:pPr marL="0" marR="0" lvl="0" indent="0" algn="l" defTabSz="586130" rtl="0" eaLnBrk="0" fontAlgn="base" latinLnBrk="0" hangingPunct="0">
              <a:lnSpc>
                <a:spcPct val="100000"/>
              </a:lnSpc>
              <a:spcBef>
                <a:spcPct val="30000"/>
              </a:spcBef>
              <a:spcAft>
                <a:spcPct val="0"/>
              </a:spcAft>
              <a:buClrTx/>
              <a:buSzTx/>
              <a:buFontTx/>
              <a:buNone/>
              <a:tabLst/>
              <a:defRPr/>
            </a:pPr>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37</a:t>
            </a:fld>
            <a:endParaRPr lang="en-US"/>
          </a:p>
        </p:txBody>
      </p:sp>
    </p:spTree>
    <p:extLst>
      <p:ext uri="{BB962C8B-B14F-4D97-AF65-F5344CB8AC3E}">
        <p14:creationId xmlns:p14="http://schemas.microsoft.com/office/powerpoint/2010/main" val="2877543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86130" rtl="0" eaLnBrk="0" fontAlgn="base" latinLnBrk="0" hangingPunct="0">
              <a:lnSpc>
                <a:spcPct val="100000"/>
              </a:lnSpc>
              <a:spcBef>
                <a:spcPct val="30000"/>
              </a:spcBef>
              <a:spcAft>
                <a:spcPct val="0"/>
              </a:spcAft>
              <a:buClrTx/>
              <a:buSzTx/>
              <a:buFontTx/>
              <a:buNone/>
              <a:tabLst/>
              <a:defRPr/>
            </a:pPr>
            <a:r>
              <a:rPr lang="en-US" dirty="0"/>
              <a:t>Operations as you’d expect. All of the things you do in the SaaS app you can do with the APIs.</a:t>
            </a:r>
          </a:p>
          <a:p>
            <a:endParaRPr lang="en-US" dirty="0"/>
          </a:p>
          <a:p>
            <a:r>
              <a:rPr lang="en-US" dirty="0"/>
              <a:t>Key point:</a:t>
            </a:r>
            <a:r>
              <a:rPr lang="en-US" baseline="0" dirty="0"/>
              <a:t> cannot submit tasks against bookmarks</a:t>
            </a:r>
          </a:p>
          <a:p>
            <a:r>
              <a:rPr lang="en-US" baseline="0" dirty="0"/>
              <a:t>Think of them as a side table that you can get a bookmark information and then go get the actual endpoint and operate on that</a:t>
            </a:r>
          </a:p>
          <a:p>
            <a:r>
              <a:rPr lang="en-US" baseline="0" dirty="0"/>
              <a:t>You will do one of these in the exercise shortly</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38</a:t>
            </a:fld>
            <a:endParaRPr lang="en-US"/>
          </a:p>
        </p:txBody>
      </p:sp>
    </p:spTree>
    <p:extLst>
      <p:ext uri="{BB962C8B-B14F-4D97-AF65-F5344CB8AC3E}">
        <p14:creationId xmlns:p14="http://schemas.microsoft.com/office/powerpoint/2010/main" val="1266035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ACL </a:t>
            </a:r>
            <a:r>
              <a:rPr lang="mr-IN" dirty="0"/>
              <a:t>–</a:t>
            </a:r>
            <a:r>
              <a:rPr lang="en-US" dirty="0"/>
              <a:t> Access control list. Who can access and what they can do.</a:t>
            </a:r>
          </a:p>
          <a:p>
            <a:endParaRPr lang="en-US" dirty="0"/>
          </a:p>
          <a:p>
            <a:r>
              <a:rPr lang="en-US" dirty="0"/>
              <a:t>Describe</a:t>
            </a:r>
            <a:r>
              <a:rPr lang="en-US" baseline="0" dirty="0"/>
              <a:t> Access Manager role: someone who can create access rules on an endpoint</a:t>
            </a:r>
          </a:p>
          <a:p>
            <a:endParaRPr lang="en-US" baseline="0" dirty="0"/>
          </a:p>
          <a:p>
            <a:r>
              <a:rPr lang="en-US" dirty="0"/>
              <a:t>Get list of access rules</a:t>
            </a:r>
          </a:p>
          <a:p>
            <a:r>
              <a:rPr lang="en-US" dirty="0"/>
              <a:t>	Paged list of what single identities or groups have what type of permissions to operate</a:t>
            </a:r>
            <a:r>
              <a:rPr lang="en-US" baseline="0" dirty="0"/>
              <a:t> on what files or directories. Who / Where / What</a:t>
            </a:r>
            <a:endParaRPr lang="en-US" dirty="0"/>
          </a:p>
          <a:p>
            <a:r>
              <a:rPr lang="en-US" dirty="0"/>
              <a:t>Get access rule by id</a:t>
            </a:r>
          </a:p>
          <a:p>
            <a:r>
              <a:rPr lang="en-US" dirty="0"/>
              <a:t>	Single instance of the above based on id. </a:t>
            </a:r>
          </a:p>
          <a:p>
            <a:r>
              <a:rPr lang="en-US" dirty="0"/>
              <a:t>Create access rule</a:t>
            </a:r>
          </a:p>
          <a:p>
            <a:r>
              <a:rPr lang="en-US" dirty="0"/>
              <a:t>	Delegate access to a shared</a:t>
            </a:r>
            <a:r>
              <a:rPr lang="en-US" baseline="0" dirty="0"/>
              <a:t> endpoint.</a:t>
            </a:r>
            <a:endParaRPr lang="en-US" dirty="0"/>
          </a:p>
          <a:p>
            <a:r>
              <a:rPr lang="en-US" dirty="0"/>
              <a:t>Update access rule</a:t>
            </a:r>
          </a:p>
          <a:p>
            <a:r>
              <a:rPr lang="en-US" dirty="0"/>
              <a:t>	Update</a:t>
            </a:r>
            <a:r>
              <a:rPr lang="en-US" baseline="0" dirty="0"/>
              <a:t> the permissions of existing rules. (Read only to RW)</a:t>
            </a:r>
            <a:endParaRPr lang="en-US" dirty="0"/>
          </a:p>
          <a:p>
            <a:r>
              <a:rPr lang="en-US" dirty="0"/>
              <a:t>Delete access rule</a:t>
            </a:r>
          </a:p>
          <a:p>
            <a:endParaRPr lang="en-US" dirty="0"/>
          </a:p>
          <a:p>
            <a:r>
              <a:rPr lang="en-US" dirty="0"/>
              <a:t>Allows you to give temporary access to a shared endpoint.</a:t>
            </a:r>
          </a:p>
          <a:p>
            <a:endParaRPr lang="en-US" dirty="0"/>
          </a:p>
          <a:p>
            <a:r>
              <a:rPr lang="en-US" dirty="0"/>
              <a:t>Rachana will cover this in depth in subsequent talks.</a:t>
            </a:r>
          </a:p>
          <a:p>
            <a:r>
              <a:rPr lang="en-US" dirty="0"/>
              <a:t>	</a:t>
            </a:r>
          </a:p>
          <a:p>
            <a:endParaRPr lang="en-US" baseline="0"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39</a:t>
            </a:fld>
            <a:endParaRPr lang="en-US" dirty="0"/>
          </a:p>
        </p:txBody>
      </p:sp>
    </p:spTree>
    <p:extLst>
      <p:ext uri="{BB962C8B-B14F-4D97-AF65-F5344CB8AC3E}">
        <p14:creationId xmlns:p14="http://schemas.microsoft.com/office/powerpoint/2010/main" val="431459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Last Set</a:t>
            </a:r>
          </a:p>
          <a:p>
            <a:endParaRPr lang="en-US" dirty="0"/>
          </a:p>
          <a:p>
            <a:r>
              <a:rPr lang="en-US" dirty="0"/>
              <a:t>This set of APIs allows endpoint administrators to manage the transfers to and from their endpoints, to aid in proactive debugging of user transfers. All operations </a:t>
            </a:r>
            <a:r>
              <a:rPr lang="en-US" dirty="0" err="1"/>
              <a:t>herin</a:t>
            </a:r>
            <a:r>
              <a:rPr lang="en-US" dirty="0"/>
              <a:t> require the user to have either the "</a:t>
            </a:r>
            <a:r>
              <a:rPr lang="en-US" dirty="0" err="1"/>
              <a:t>activity_manager</a:t>
            </a:r>
            <a:r>
              <a:rPr lang="en-US" dirty="0"/>
              <a:t>" or "</a:t>
            </a:r>
            <a:r>
              <a:rPr lang="en-US" dirty="0" err="1"/>
              <a:t>activity_monitor</a:t>
            </a:r>
            <a:r>
              <a:rPr lang="en-US" dirty="0"/>
              <a:t>" roles on on an endpoint, and the endpoint must be marked as Managed and associated with a provider subscription.</a:t>
            </a:r>
          </a:p>
          <a:p>
            <a:endParaRPr lang="en-US" dirty="0"/>
          </a:p>
          <a:p>
            <a:r>
              <a:rPr lang="en-US" dirty="0"/>
              <a:t>You</a:t>
            </a:r>
            <a:r>
              <a:rPr lang="en-US" baseline="0" dirty="0"/>
              <a:t> won’t see an example of these in the </a:t>
            </a:r>
            <a:r>
              <a:rPr lang="en-US" baseline="0" dirty="0" err="1"/>
              <a:t>Jupyter</a:t>
            </a:r>
            <a:r>
              <a:rPr lang="en-US" baseline="0" dirty="0"/>
              <a:t> notebooks because you will not have the right role designation on the Tutorial Endpoints, but they are well documented.</a:t>
            </a:r>
            <a:endParaRPr lang="en-US" dirty="0"/>
          </a:p>
          <a:p>
            <a:endParaRPr lang="en-US" dirty="0"/>
          </a:p>
          <a:p>
            <a:r>
              <a:rPr lang="en-US" dirty="0"/>
              <a:t>Show on Docs site: under</a:t>
            </a:r>
            <a:r>
              <a:rPr lang="en-US" baseline="0" dirty="0"/>
              <a:t> </a:t>
            </a:r>
            <a:r>
              <a:rPr lang="en-US" dirty="0"/>
              <a:t>“Advanced Endpoint Management” API</a:t>
            </a:r>
          </a:p>
          <a:p>
            <a:r>
              <a:rPr lang="en-US" dirty="0"/>
              <a:t>Model is:</a:t>
            </a:r>
            <a:r>
              <a:rPr lang="en-US" baseline="0" dirty="0"/>
              <a:t> you have a managed endpoint; owner of endpoint can grant management rights to others so they can view information on, and manage pause ruels and cancel tasks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40</a:t>
            </a:fld>
            <a:endParaRPr lang="en-US" dirty="0"/>
          </a:p>
        </p:txBody>
      </p:sp>
    </p:spTree>
    <p:extLst>
      <p:ext uri="{BB962C8B-B14F-4D97-AF65-F5344CB8AC3E}">
        <p14:creationId xmlns:p14="http://schemas.microsoft.com/office/powerpoint/2010/main" val="948282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41</a:t>
            </a:fld>
            <a:endParaRPr lang="en-US"/>
          </a:p>
        </p:txBody>
      </p:sp>
    </p:spTree>
    <p:extLst>
      <p:ext uri="{BB962C8B-B14F-4D97-AF65-F5344CB8AC3E}">
        <p14:creationId xmlns:p14="http://schemas.microsoft.com/office/powerpoint/2010/main" val="1268408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42</a:t>
            </a:fld>
            <a:endParaRPr lang="en-US"/>
          </a:p>
        </p:txBody>
      </p:sp>
    </p:spTree>
    <p:extLst>
      <p:ext uri="{BB962C8B-B14F-4D97-AF65-F5344CB8AC3E}">
        <p14:creationId xmlns:p14="http://schemas.microsoft.com/office/powerpoint/2010/main" val="3154272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dirty="0"/>
              <a:t>What are the pieces behind the scenes from our demo.</a:t>
            </a:r>
          </a:p>
          <a:p>
            <a:endParaRPr lang="en-US" dirty="0"/>
          </a:p>
          <a:p>
            <a:r>
              <a:rPr lang="en-US" dirty="0"/>
              <a:t>Portal web server</a:t>
            </a:r>
          </a:p>
          <a:p>
            <a:r>
              <a:rPr lang="en-US" dirty="0"/>
              <a:t>Data</a:t>
            </a:r>
            <a:r>
              <a:rPr lang="en-US" baseline="0" dirty="0"/>
              <a:t> on an endpoint </a:t>
            </a:r>
          </a:p>
          <a:p>
            <a:endParaRPr lang="en-US" baseline="0" dirty="0"/>
          </a:p>
          <a:p>
            <a:r>
              <a:rPr lang="en-US" baseline="0" dirty="0"/>
              <a:t>The two can exist in two different security enclaves. </a:t>
            </a:r>
          </a:p>
          <a:p>
            <a:r>
              <a:rPr lang="en-US" baseline="0" dirty="0"/>
              <a:t>* Portal </a:t>
            </a:r>
            <a:r>
              <a:rPr lang="mr-IN" baseline="0" dirty="0"/>
              <a:t>–</a:t>
            </a:r>
            <a:r>
              <a:rPr lang="en-US" baseline="0" dirty="0"/>
              <a:t> Business Logic</a:t>
            </a:r>
          </a:p>
          <a:p>
            <a:r>
              <a:rPr lang="en-US" baseline="0" dirty="0"/>
              <a:t>Standard </a:t>
            </a:r>
            <a:r>
              <a:rPr lang="en-US" b="1" i="0" baseline="0" dirty="0"/>
              <a:t>Firewall</a:t>
            </a:r>
            <a:r>
              <a:rPr lang="en-US" baseline="0" dirty="0"/>
              <a:t> with stateful packet inspection.</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a:t>* Data </a:t>
            </a:r>
            <a:r>
              <a:rPr lang="mr-IN" baseline="0" dirty="0"/>
              <a:t>–</a:t>
            </a:r>
            <a:r>
              <a:rPr lang="en-US" baseline="0" dirty="0"/>
              <a:t> housed separately, perhaps on multiple endpoints.</a:t>
            </a:r>
          </a:p>
          <a:p>
            <a:r>
              <a:rPr lang="en-US" b="1" i="0" baseline="0" dirty="0"/>
              <a:t>Science DMZ </a:t>
            </a:r>
            <a:r>
              <a:rPr lang="mr-IN" baseline="0" dirty="0"/>
              <a:t>–</a:t>
            </a:r>
            <a:r>
              <a:rPr lang="en-US" baseline="0" dirty="0"/>
              <a:t> Network architecture that enables </a:t>
            </a:r>
            <a:r>
              <a:rPr lang="en-US" baseline="0" dirty="0" err="1"/>
              <a:t>GridFTP</a:t>
            </a:r>
            <a:r>
              <a:rPr lang="en-US" baseline="0" dirty="0"/>
              <a:t> to work at it’s maximum potential.</a:t>
            </a:r>
          </a:p>
          <a:p>
            <a:r>
              <a:rPr lang="en-US" baseline="0" dirty="0"/>
              <a:t>Where stateful packet inspection provides no benefit.</a:t>
            </a:r>
          </a:p>
          <a:p>
            <a:endParaRPr lang="en-US" baseline="0" dirty="0"/>
          </a:p>
          <a:p>
            <a:r>
              <a:rPr lang="en-US" baseline="0" dirty="0"/>
              <a:t>Other Services - Could be in different domains (In our example this was the Graphing Service)</a:t>
            </a:r>
          </a:p>
          <a:p>
            <a:endParaRPr lang="en-US" baseline="0" dirty="0"/>
          </a:p>
          <a:p>
            <a:r>
              <a:rPr lang="en-US" baseline="0" dirty="0"/>
              <a:t>Globus Cloud</a:t>
            </a:r>
          </a:p>
          <a:p>
            <a:r>
              <a:rPr lang="en-US" baseline="0" dirty="0"/>
              <a:t>- </a:t>
            </a:r>
            <a:r>
              <a:rPr lang="en-US" baseline="0" dirty="0" err="1"/>
              <a:t>Auth</a:t>
            </a:r>
            <a:r>
              <a:rPr lang="en-US" baseline="0" dirty="0"/>
              <a:t> </a:t>
            </a:r>
          </a:p>
          <a:p>
            <a:r>
              <a:rPr lang="en-US" baseline="0" dirty="0"/>
              <a:t>- Transfer</a:t>
            </a:r>
          </a:p>
          <a:p>
            <a:r>
              <a:rPr lang="en-US" baseline="0" dirty="0"/>
              <a:t>- Helper Pages</a:t>
            </a:r>
          </a:p>
          <a:p>
            <a:r>
              <a:rPr lang="en-US" baseline="0" dirty="0"/>
              <a:t>Public APIs / leverage able UI</a:t>
            </a:r>
          </a:p>
          <a:p>
            <a:endParaRPr lang="en-US" baseline="0" dirty="0"/>
          </a:p>
          <a:p>
            <a:r>
              <a:rPr lang="en-US" baseline="0" dirty="0"/>
              <a:t>Identity provider in a completely separate domain </a:t>
            </a:r>
            <a:r>
              <a:rPr lang="mr-IN" baseline="0" dirty="0"/>
              <a:t>–</a:t>
            </a:r>
            <a:r>
              <a:rPr lang="en-US" baseline="0" dirty="0"/>
              <a:t> Depends on institution.</a:t>
            </a:r>
          </a:p>
          <a:p>
            <a:endParaRPr lang="en-US" baseline="0" dirty="0"/>
          </a:p>
          <a:p>
            <a:r>
              <a:rPr lang="en-US" baseline="0" dirty="0"/>
              <a:t>From a user perspective</a:t>
            </a:r>
          </a:p>
          <a:p>
            <a:pPr marL="171450" indent="-171450">
              <a:buFontTx/>
              <a:buChar char="-"/>
            </a:pPr>
            <a:r>
              <a:rPr lang="en-US" baseline="0" dirty="0"/>
              <a:t>Browser / UI</a:t>
            </a:r>
          </a:p>
          <a:p>
            <a:pPr marL="171450" indent="-171450">
              <a:buFontTx/>
              <a:buChar char="-"/>
            </a:pPr>
            <a:r>
              <a:rPr lang="en-US" baseline="0" dirty="0"/>
              <a:t>Could also have client applications that act access the Globus cloud via the same APIs</a:t>
            </a:r>
          </a:p>
          <a:p>
            <a:pPr marL="171450" indent="-171450">
              <a:buFontTx/>
              <a:buChar char="-"/>
            </a:pPr>
            <a:r>
              <a:rPr lang="en-US" baseline="0" dirty="0"/>
              <a:t>User Endpoint </a:t>
            </a:r>
            <a:r>
              <a:rPr lang="mr-IN" baseline="0" dirty="0"/>
              <a:t>–</a:t>
            </a:r>
            <a:r>
              <a:rPr lang="en-US" baseline="0" dirty="0"/>
              <a:t> Globus Connect Personal </a:t>
            </a:r>
            <a:r>
              <a:rPr lang="mr-IN" baseline="0" dirty="0"/>
              <a:t>–</a:t>
            </a:r>
            <a:r>
              <a:rPr lang="en-US" baseline="0" dirty="0"/>
              <a:t> Endpoint on your personal laptop or desktop</a:t>
            </a:r>
          </a:p>
          <a:p>
            <a:pPr marL="628650" lvl="1" indent="-171450">
              <a:buFontTx/>
              <a:buChar char="-"/>
            </a:pPr>
            <a:r>
              <a:rPr lang="en-US" baseline="0" dirty="0"/>
              <a:t>Binaries for Win / Mac /Linux</a:t>
            </a:r>
          </a:p>
          <a:p>
            <a:pPr marL="628650" lvl="1" indent="-171450">
              <a:buFontTx/>
              <a:buChar char="-"/>
            </a:pPr>
            <a:r>
              <a:rPr lang="en-US" baseline="0" dirty="0"/>
              <a:t>Similar to a Dropbox / Google drive agent </a:t>
            </a:r>
            <a:r>
              <a:rPr lang="mr-IN" baseline="0" dirty="0"/>
              <a:t>–</a:t>
            </a:r>
            <a:r>
              <a:rPr lang="en-US" baseline="0" dirty="0"/>
              <a:t> runs in background</a:t>
            </a:r>
          </a:p>
          <a:p>
            <a:endParaRPr lang="en-US" dirty="0"/>
          </a:p>
          <a:p>
            <a:r>
              <a:rPr lang="en-US" dirty="0"/>
              <a:t>Connections</a:t>
            </a:r>
          </a:p>
          <a:p>
            <a:r>
              <a:rPr lang="en-US" dirty="0"/>
              <a:t>	Basic authentication over</a:t>
            </a:r>
            <a:r>
              <a:rPr lang="en-US" baseline="0" dirty="0"/>
              <a:t> HTTPS</a:t>
            </a:r>
          </a:p>
          <a:p>
            <a:r>
              <a:rPr lang="en-US" baseline="0" dirty="0"/>
              <a:t>	All </a:t>
            </a:r>
            <a:r>
              <a:rPr lang="en-US" baseline="0" dirty="0" err="1"/>
              <a:t>interprocess</a:t>
            </a:r>
            <a:r>
              <a:rPr lang="en-US" baseline="0" dirty="0"/>
              <a:t> communication over REST APIs</a:t>
            </a:r>
          </a:p>
          <a:p>
            <a:r>
              <a:rPr lang="en-US" baseline="0" dirty="0"/>
              <a:t>	Data flows separately via </a:t>
            </a:r>
            <a:r>
              <a:rPr lang="en-US" baseline="0" dirty="0" err="1"/>
              <a:t>GridFTP</a:t>
            </a:r>
            <a:r>
              <a:rPr lang="en-US" baseline="0" dirty="0"/>
              <a:t>, it doesn’t touch Globus, over a pipe tuned for data transfer.</a:t>
            </a:r>
          </a:p>
          <a:p>
            <a:r>
              <a:rPr lang="en-US" baseline="0" dirty="0"/>
              <a:t>		Keeps business logic and data flow separate.</a:t>
            </a:r>
          </a:p>
          <a:p>
            <a:endParaRPr lang="en-US" baseline="0" dirty="0"/>
          </a:p>
          <a:p>
            <a:r>
              <a:rPr lang="en-US" baseline="0" dirty="0"/>
              <a:t>In our example:</a:t>
            </a:r>
          </a:p>
          <a:p>
            <a:r>
              <a:rPr lang="en-US" baseline="0" dirty="0"/>
              <a:t>Use the browser to hit portal.</a:t>
            </a:r>
          </a:p>
          <a:p>
            <a:r>
              <a:rPr lang="en-US" baseline="0" dirty="0"/>
              <a:t>Log in using Globus Auth.</a:t>
            </a:r>
          </a:p>
          <a:p>
            <a:r>
              <a:rPr lang="en-US" baseline="0" dirty="0"/>
              <a:t>Go to identity provider to authenticate me.</a:t>
            </a:r>
          </a:p>
          <a:p>
            <a:r>
              <a:rPr lang="en-US" baseline="0" dirty="0"/>
              <a:t>Calls out to Globus transfer to get a list of files, talks to endpoint to do an actual “ls”.</a:t>
            </a:r>
          </a:p>
          <a:p>
            <a:endParaRPr lang="en-US" baseline="0" dirty="0"/>
          </a:p>
          <a:p>
            <a:r>
              <a:rPr lang="en-US" baseline="0" dirty="0"/>
              <a:t>PAUSE FOR QUESTIONS</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43</a:t>
            </a:fld>
            <a:endParaRPr lang="en-US"/>
          </a:p>
        </p:txBody>
      </p:sp>
    </p:spTree>
    <p:extLst>
      <p:ext uri="{BB962C8B-B14F-4D97-AF65-F5344CB8AC3E}">
        <p14:creationId xmlns:p14="http://schemas.microsoft.com/office/powerpoint/2010/main" val="200949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people actually done this in the wild? Why yes they have…</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44</a:t>
            </a:fld>
            <a:endParaRPr lang="en-US"/>
          </a:p>
        </p:txBody>
      </p:sp>
    </p:spTree>
    <p:extLst>
      <p:ext uri="{BB962C8B-B14F-4D97-AF65-F5344CB8AC3E}">
        <p14:creationId xmlns:p14="http://schemas.microsoft.com/office/powerpoint/2010/main" val="3481772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t>4</a:t>
            </a:fld>
            <a:endParaRPr lang="en-US"/>
          </a:p>
        </p:txBody>
      </p:sp>
    </p:spTree>
    <p:extLst>
      <p:ext uri="{BB962C8B-B14F-4D97-AF65-F5344CB8AC3E}">
        <p14:creationId xmlns:p14="http://schemas.microsoft.com/office/powerpoint/2010/main" val="1062912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people actually done this in the wild? Why yes they have…</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45</a:t>
            </a:fld>
            <a:endParaRPr lang="en-US"/>
          </a:p>
        </p:txBody>
      </p:sp>
    </p:spTree>
    <p:extLst>
      <p:ext uri="{BB962C8B-B14F-4D97-AF65-F5344CB8AC3E}">
        <p14:creationId xmlns:p14="http://schemas.microsoft.com/office/powerpoint/2010/main" val="3116126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thing we’ve done to make life easier as you build your web apps.</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46</a:t>
            </a:fld>
            <a:endParaRPr lang="en-US"/>
          </a:p>
        </p:txBody>
      </p:sp>
    </p:spTree>
    <p:extLst>
      <p:ext uri="{BB962C8B-B14F-4D97-AF65-F5344CB8AC3E}">
        <p14:creationId xmlns:p14="http://schemas.microsoft.com/office/powerpoint/2010/main" val="1627186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of the resources we’ve made available to you and your developers.</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47</a:t>
            </a:fld>
            <a:endParaRPr lang="en-US"/>
          </a:p>
        </p:txBody>
      </p:sp>
    </p:spTree>
    <p:extLst>
      <p:ext uri="{BB962C8B-B14F-4D97-AF65-F5344CB8AC3E}">
        <p14:creationId xmlns:p14="http://schemas.microsoft.com/office/powerpoint/2010/main" val="3551693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48</a:t>
            </a:fld>
            <a:endParaRPr lang="en-US" dirty="0"/>
          </a:p>
        </p:txBody>
      </p:sp>
    </p:spTree>
    <p:extLst>
      <p:ext uri="{BB962C8B-B14F-4D97-AF65-F5344CB8AC3E}">
        <p14:creationId xmlns:p14="http://schemas.microsoft.com/office/powerpoint/2010/main" val="2194589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49</a:t>
            </a:fld>
            <a:endParaRPr lang="en-US"/>
          </a:p>
        </p:txBody>
      </p:sp>
    </p:spTree>
    <p:extLst>
      <p:ext uri="{BB962C8B-B14F-4D97-AF65-F5344CB8AC3E}">
        <p14:creationId xmlns:p14="http://schemas.microsoft.com/office/powerpoint/2010/main" val="36455028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 Remove</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57</a:t>
            </a:fld>
            <a:endParaRPr lang="en-US"/>
          </a:p>
        </p:txBody>
      </p:sp>
    </p:spTree>
    <p:extLst>
      <p:ext uri="{BB962C8B-B14F-4D97-AF65-F5344CB8AC3E}">
        <p14:creationId xmlns:p14="http://schemas.microsoft.com/office/powerpoint/2010/main" val="3578896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dirty="0"/>
              <a:t>$ ep1=ddb59aef-6d04-11e5-ba46-22000b92c6ec $ ep2=ddb59af0-6d04-11e5-ba46-22000b92c6ec</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61</a:t>
            </a:fld>
            <a:endParaRPr lang="en-US"/>
          </a:p>
        </p:txBody>
      </p:sp>
    </p:spTree>
    <p:extLst>
      <p:ext uri="{BB962C8B-B14F-4D97-AF65-F5344CB8AC3E}">
        <p14:creationId xmlns:p14="http://schemas.microsoft.com/office/powerpoint/2010/main" val="4225004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63</a:t>
            </a:fld>
            <a:endParaRPr lang="en-US"/>
          </a:p>
        </p:txBody>
      </p:sp>
    </p:spTree>
    <p:extLst>
      <p:ext uri="{BB962C8B-B14F-4D97-AF65-F5344CB8AC3E}">
        <p14:creationId xmlns:p14="http://schemas.microsoft.com/office/powerpoint/2010/main" val="6847841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69</a:t>
            </a:fld>
            <a:endParaRPr lang="en-US" dirty="0"/>
          </a:p>
        </p:txBody>
      </p:sp>
    </p:spTree>
    <p:extLst>
      <p:ext uri="{BB962C8B-B14F-4D97-AF65-F5344CB8AC3E}">
        <p14:creationId xmlns:p14="http://schemas.microsoft.com/office/powerpoint/2010/main" val="1995782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70</a:t>
            </a:fld>
            <a:endParaRPr lang="en-US" dirty="0"/>
          </a:p>
        </p:txBody>
      </p:sp>
    </p:spTree>
    <p:extLst>
      <p:ext uri="{BB962C8B-B14F-4D97-AF65-F5344CB8AC3E}">
        <p14:creationId xmlns:p14="http://schemas.microsoft.com/office/powerpoint/2010/main" val="2811612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15</a:t>
            </a:fld>
            <a:endParaRPr lang="en-US" dirty="0"/>
          </a:p>
        </p:txBody>
      </p:sp>
    </p:spTree>
    <p:extLst>
      <p:ext uri="{BB962C8B-B14F-4D97-AF65-F5344CB8AC3E}">
        <p14:creationId xmlns:p14="http://schemas.microsoft.com/office/powerpoint/2010/main" val="730828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all else fails.</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81</a:t>
            </a:fld>
            <a:endParaRPr lang="en-US"/>
          </a:p>
        </p:txBody>
      </p:sp>
    </p:spTree>
    <p:extLst>
      <p:ext uri="{BB962C8B-B14F-4D97-AF65-F5344CB8AC3E}">
        <p14:creationId xmlns:p14="http://schemas.microsoft.com/office/powerpoint/2010/main" val="2364345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84</a:t>
            </a:fld>
            <a:endParaRPr lang="en-US" dirty="0"/>
          </a:p>
        </p:txBody>
      </p:sp>
    </p:spTree>
    <p:extLst>
      <p:ext uri="{BB962C8B-B14F-4D97-AF65-F5344CB8AC3E}">
        <p14:creationId xmlns:p14="http://schemas.microsoft.com/office/powerpoint/2010/main" val="2058867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Auth</a:t>
            </a:r>
            <a:r>
              <a:rPr lang="en-US" dirty="0"/>
              <a:t>, transfer, sharing, publication</a:t>
            </a:r>
          </a:p>
          <a:p>
            <a:endParaRPr lang="en-US" dirty="0"/>
          </a:p>
        </p:txBody>
      </p:sp>
      <p:sp>
        <p:nvSpPr>
          <p:cNvPr id="4" name="Slide Number Placeholder 3"/>
          <p:cNvSpPr>
            <a:spLocks noGrp="1"/>
          </p:cNvSpPr>
          <p:nvPr>
            <p:ph type="sldNum" sz="quarter" idx="10"/>
          </p:nvPr>
        </p:nvSpPr>
        <p:spPr/>
        <p:txBody>
          <a:bodyPr/>
          <a:lstStyle/>
          <a:p>
            <a:fld id="{8DB22B85-6BC1-F244-89C5-DAEEBF9499BF}" type="slidenum">
              <a:rPr lang="en-US" smtClean="0"/>
              <a:t>86</a:t>
            </a:fld>
            <a:endParaRPr lang="en-US"/>
          </a:p>
        </p:txBody>
      </p:sp>
    </p:spTree>
    <p:extLst>
      <p:ext uri="{BB962C8B-B14F-4D97-AF65-F5344CB8AC3E}">
        <p14:creationId xmlns:p14="http://schemas.microsoft.com/office/powerpoint/2010/main" val="205514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89</a:t>
            </a:fld>
            <a:endParaRPr lang="en-US" dirty="0"/>
          </a:p>
        </p:txBody>
      </p:sp>
    </p:spTree>
    <p:extLst>
      <p:ext uri="{BB962C8B-B14F-4D97-AF65-F5344CB8AC3E}">
        <p14:creationId xmlns:p14="http://schemas.microsoft.com/office/powerpoint/2010/main" val="1715162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r>
              <a:rPr lang="en-US" dirty="0"/>
              <a:t>Your web app is cute, but I’ve already got applications for doing research data management. It sure would be nice if I could integrate all that Globus goodness (speed, reliability, security) quickly and easily into my existing ways of doing things and future plans.</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20</a:t>
            </a:fld>
            <a:endParaRPr lang="en-US"/>
          </a:p>
        </p:txBody>
      </p:sp>
    </p:spTree>
    <p:extLst>
      <p:ext uri="{BB962C8B-B14F-4D97-AF65-F5344CB8AC3E}">
        <p14:creationId xmlns:p14="http://schemas.microsoft.com/office/powerpoint/2010/main" val="300244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21</a:t>
            </a:fld>
            <a:endParaRPr lang="en-US" dirty="0"/>
          </a:p>
        </p:txBody>
      </p:sp>
    </p:spTree>
    <p:extLst>
      <p:ext uri="{BB962C8B-B14F-4D97-AF65-F5344CB8AC3E}">
        <p14:creationId xmlns:p14="http://schemas.microsoft.com/office/powerpoint/2010/main" val="1125159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p>
          <a:p>
            <a:r>
              <a:rPr lang="en-US" dirty="0"/>
              <a:t>We can accommodate… Globus was built by researchers for researchers. “There is always a better way to do things” is the very mantra that drives research. How could we allow you to use our foundational services to support your own applications and workflows. This is largely the theme of the day today.</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22</a:t>
            </a:fld>
            <a:endParaRPr lang="en-US"/>
          </a:p>
        </p:txBody>
      </p:sp>
    </p:spTree>
    <p:extLst>
      <p:ext uri="{BB962C8B-B14F-4D97-AF65-F5344CB8AC3E}">
        <p14:creationId xmlns:p14="http://schemas.microsoft.com/office/powerpoint/2010/main" val="2483526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HOW</a:t>
            </a:r>
          </a:p>
          <a:p>
            <a:r>
              <a:rPr lang="en-US" dirty="0"/>
              <a:t>The fundamentals of the practical Globus research data management tools you’ve seen in our web app (File transfer, file sharing, data publication) are available to you through our set of APIs.</a:t>
            </a:r>
          </a:p>
          <a:p>
            <a:endParaRPr lang="en-US" dirty="0"/>
          </a:p>
          <a:p>
            <a:r>
              <a:rPr lang="en-US" dirty="0"/>
              <a:t>&lt;click&gt;</a:t>
            </a:r>
          </a:p>
          <a:p>
            <a:endParaRPr lang="en-US" dirty="0"/>
          </a:p>
          <a:p>
            <a:pPr marL="0" marR="0" lvl="0" indent="0" algn="l" defTabSz="586130" rtl="0" eaLnBrk="0" fontAlgn="base" latinLnBrk="0" hangingPunct="0">
              <a:lnSpc>
                <a:spcPct val="100000"/>
              </a:lnSpc>
              <a:spcBef>
                <a:spcPct val="30000"/>
              </a:spcBef>
              <a:spcAft>
                <a:spcPct val="0"/>
              </a:spcAft>
              <a:buClrTx/>
              <a:buSzTx/>
              <a:buFontTx/>
              <a:buNone/>
              <a:tabLst/>
              <a:defRPr/>
            </a:pPr>
            <a:r>
              <a:rPr lang="en-US" dirty="0"/>
              <a:t>In this talk I’m going to concentrate more on the implementation of the transfer API set, that give you the ability to Integrate file transfer and sharing capabilities into scientific web apps, portals, gateways, etc.</a:t>
            </a:r>
          </a:p>
          <a:p>
            <a:pPr marL="0" marR="0" lvl="0" indent="0" algn="l" defTabSz="58613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586130" rtl="0" eaLnBrk="0" fontAlgn="base" latinLnBrk="0" hangingPunct="0">
              <a:lnSpc>
                <a:spcPct val="100000"/>
              </a:lnSpc>
              <a:spcBef>
                <a:spcPct val="30000"/>
              </a:spcBef>
              <a:spcAft>
                <a:spcPct val="0"/>
              </a:spcAft>
              <a:buClrTx/>
              <a:buSzTx/>
              <a:buFontTx/>
              <a:buNone/>
              <a:tabLst/>
              <a:defRPr/>
            </a:pPr>
            <a:r>
              <a:rPr lang="en-US" dirty="0"/>
              <a:t>&lt;click&gt;</a:t>
            </a:r>
          </a:p>
          <a:p>
            <a:pPr marL="0" marR="0" lvl="0" indent="0" algn="l" defTabSz="58613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586130" rtl="0" eaLnBrk="0" fontAlgn="base" latinLnBrk="0" hangingPunct="0">
              <a:lnSpc>
                <a:spcPct val="100000"/>
              </a:lnSpc>
              <a:spcBef>
                <a:spcPct val="30000"/>
              </a:spcBef>
              <a:spcAft>
                <a:spcPct val="0"/>
              </a:spcAft>
              <a:buClrTx/>
              <a:buSzTx/>
              <a:buFontTx/>
              <a:buNone/>
              <a:tabLst/>
              <a:defRPr/>
            </a:pPr>
            <a:r>
              <a:rPr lang="en-US" dirty="0"/>
              <a:t>Rachana and Steve are going to dig into Globus </a:t>
            </a:r>
            <a:r>
              <a:rPr lang="en-US" dirty="0" err="1"/>
              <a:t>Auth</a:t>
            </a:r>
            <a:r>
              <a:rPr lang="en-US" dirty="0"/>
              <a:t> in far more depth than I will, but I’ll touch on Globus </a:t>
            </a:r>
            <a:r>
              <a:rPr lang="en-US" dirty="0" err="1"/>
              <a:t>Auth</a:t>
            </a:r>
            <a:r>
              <a:rPr lang="en-US" dirty="0"/>
              <a:t> a bit in the context of the demos I’m going to do. You can’t just use the Transfer APIs at will, you have to prove who you are first and that you have the authority to do the things that you want to do.</a:t>
            </a:r>
          </a:p>
          <a:p>
            <a:pPr marL="0" marR="0" lvl="0" indent="0" algn="l" defTabSz="58613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23</a:t>
            </a:fld>
            <a:endParaRPr lang="en-US"/>
          </a:p>
        </p:txBody>
      </p:sp>
    </p:spTree>
    <p:extLst>
      <p:ext uri="{BB962C8B-B14F-4D97-AF65-F5344CB8AC3E}">
        <p14:creationId xmlns:p14="http://schemas.microsoft.com/office/powerpoint/2010/main" val="2372384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24</a:t>
            </a:fld>
            <a:endParaRPr lang="en-US" dirty="0"/>
          </a:p>
        </p:txBody>
      </p:sp>
    </p:spTree>
    <p:extLst>
      <p:ext uri="{BB962C8B-B14F-4D97-AF65-F5344CB8AC3E}">
        <p14:creationId xmlns:p14="http://schemas.microsoft.com/office/powerpoint/2010/main" val="979503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6412" y="1171408"/>
            <a:ext cx="11256811" cy="2494852"/>
          </a:xfrm>
        </p:spPr>
        <p:txBody>
          <a:bodyPr anchor="t"/>
          <a:lstStyle>
            <a:lvl1pPr algn="l">
              <a:defRPr>
                <a:solidFill>
                  <a:schemeClr val="bg1">
                    <a:lumMod val="85000"/>
                  </a:schemeClr>
                </a:solidFill>
              </a:defRPr>
            </a:lvl1pPr>
          </a:lstStyle>
          <a:p>
            <a:r>
              <a:rPr lang="en-US" dirty="0"/>
              <a:t>Click to edit Master title style</a:t>
            </a:r>
          </a:p>
        </p:txBody>
      </p:sp>
      <p:sp>
        <p:nvSpPr>
          <p:cNvPr id="3" name="Subtitle 2"/>
          <p:cNvSpPr>
            <a:spLocks noGrp="1"/>
          </p:cNvSpPr>
          <p:nvPr>
            <p:ph type="subTitle" idx="1"/>
          </p:nvPr>
        </p:nvSpPr>
        <p:spPr>
          <a:xfrm>
            <a:off x="536418" y="3844337"/>
            <a:ext cx="6267369" cy="1678354"/>
          </a:xfrm>
        </p:spPr>
        <p:txBody>
          <a:bodyPr/>
          <a:lstStyle>
            <a:lvl1pPr marL="0" indent="0" algn="l">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descr="Globus_White_2013_squar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96122" y="4562425"/>
            <a:ext cx="1897101" cy="1920532"/>
          </a:xfrm>
          <a:prstGeom prst="rect">
            <a:avLst/>
          </a:prstGeom>
        </p:spPr>
      </p:pic>
    </p:spTree>
    <p:extLst>
      <p:ext uri="{BB962C8B-B14F-4D97-AF65-F5344CB8AC3E}">
        <p14:creationId xmlns:p14="http://schemas.microsoft.com/office/powerpoint/2010/main" val="2267478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p:spPr>
        <p:txBody>
          <a:bodyPr>
            <a:normAutofit/>
          </a:bodyPr>
          <a:lstStyle>
            <a:lvl1pPr marL="0" indent="0" algn="ctr">
              <a:defRPr sz="4800" b="0">
                <a:solidFill>
                  <a:schemeClr val="bg1">
                    <a:lumMod val="85000"/>
                  </a:schemeClr>
                </a:solidFill>
                <a:latin typeface="Arial"/>
                <a:cs typeface="Arial"/>
              </a:defRPr>
            </a:lvl1pPr>
            <a:lvl2pPr>
              <a:defRPr>
                <a:solidFill>
                  <a:schemeClr val="bg1">
                    <a:lumMod val="85000"/>
                  </a:schemeClr>
                </a:solidFill>
                <a:latin typeface="Arial"/>
                <a:cs typeface="Arial"/>
              </a:defRPr>
            </a:lvl2pPr>
            <a:lvl3pPr>
              <a:defRPr>
                <a:solidFill>
                  <a:schemeClr val="bg1">
                    <a:lumMod val="85000"/>
                  </a:schemeClr>
                </a:solidFill>
                <a:latin typeface="Arial"/>
                <a:cs typeface="Arial"/>
              </a:defRPr>
            </a:lvl3pPr>
          </a:lstStyle>
          <a:p>
            <a:pPr lvl="0"/>
            <a:r>
              <a:rPr lang="en-US" dirty="0"/>
              <a:t>Click to edit Master text styles</a:t>
            </a:r>
          </a:p>
        </p:txBody>
      </p:sp>
      <p:sp>
        <p:nvSpPr>
          <p:cNvPr id="4" name="Slide Number Placeholder 5"/>
          <p:cNvSpPr>
            <a:spLocks noGrp="1"/>
          </p:cNvSpPr>
          <p:nvPr>
            <p:ph type="sldNum" sz="quarter" idx="4"/>
          </p:nvPr>
        </p:nvSpPr>
        <p:spPr>
          <a:xfrm>
            <a:off x="11535118" y="6506405"/>
            <a:ext cx="588773" cy="269297"/>
          </a:xfrm>
          <a:prstGeom prst="rect">
            <a:avLst/>
          </a:prstGeom>
        </p:spPr>
        <p:txBody>
          <a:bodyPr vert="horz" lIns="91440" tIns="45720" rIns="91440" bIns="45720" rtlCol="0" anchor="ctr"/>
          <a:lstStyle>
            <a:lvl1pPr algn="ctr">
              <a:defRPr sz="1200">
                <a:solidFill>
                  <a:schemeClr val="bg1">
                    <a:lumMod val="85000"/>
                  </a:schemeClr>
                </a:solidFill>
                <a:latin typeface="Museo Sans 100"/>
                <a:cs typeface="Museo Sans 100"/>
              </a:defRPr>
            </a:lvl1pPr>
          </a:lstStyle>
          <a:p>
            <a:pPr fontAlgn="auto">
              <a:spcBef>
                <a:spcPts val="0"/>
              </a:spcBef>
              <a:spcAft>
                <a:spcPts val="0"/>
              </a:spcAft>
            </a:pPr>
            <a:fld id="{F9A62DDD-3F5F-554E-8F55-F59D7AC7F5D2}" type="slidenum">
              <a:rPr lang="en-US" smtClean="0">
                <a:ea typeface="+mn-ea"/>
              </a:rPr>
              <a:pPr fontAlgn="auto">
                <a:spcBef>
                  <a:spcPts val="0"/>
                </a:spcBef>
                <a:spcAft>
                  <a:spcPts val="0"/>
                </a:spcAft>
              </a:pPr>
              <a:t>‹#›</a:t>
            </a:fld>
            <a:endParaRPr lang="en-US">
              <a:ea typeface="+mn-ea"/>
            </a:endParaRPr>
          </a:p>
        </p:txBody>
      </p:sp>
    </p:spTree>
    <p:extLst>
      <p:ext uri="{BB962C8B-B14F-4D97-AF65-F5344CB8AC3E}">
        <p14:creationId xmlns:p14="http://schemas.microsoft.com/office/powerpoint/2010/main" val="222401232"/>
      </p:ext>
    </p:extLst>
  </p:cSld>
  <p:clrMapOvr>
    <a:masterClrMapping/>
  </p:clrMapOvr>
  <p:transition advClick="0" advTm="5000">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1743421"/>
            <a:ext cx="10972800" cy="3391796"/>
          </a:xfrm>
        </p:spPr>
        <p:txBody>
          <a:bodyPr anchor="t">
            <a:normAutofit/>
          </a:bodyPr>
          <a:lstStyle>
            <a:lvl1pPr algn="l">
              <a:defRPr sz="4800">
                <a:solidFill>
                  <a:schemeClr val="bg1">
                    <a:lumMod val="85000"/>
                  </a:schemeClr>
                </a:solidFill>
              </a:defRPr>
            </a:lvl1pPr>
          </a:lstStyle>
          <a:p>
            <a:r>
              <a:rPr lang="en-US" dirty="0"/>
              <a:t>Click to edit Master title style</a:t>
            </a:r>
          </a:p>
        </p:txBody>
      </p:sp>
    </p:spTree>
    <p:extLst>
      <p:ext uri="{BB962C8B-B14F-4D97-AF65-F5344CB8AC3E}">
        <p14:creationId xmlns:p14="http://schemas.microsoft.com/office/powerpoint/2010/main" val="687524572"/>
      </p:ext>
    </p:extLst>
  </p:cSld>
  <p:clrMapOvr>
    <a:masterClrMapping/>
  </p:clrMapOvr>
  <p:transition advClick="0" advTm="5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85000"/>
                  </a:schemeClr>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lumMod val="85000"/>
                  </a:schemeClr>
                </a:solidFill>
                <a:latin typeface="Arial"/>
                <a:cs typeface="Arial"/>
              </a:defRPr>
            </a:lvl1pPr>
            <a:lvl2pPr>
              <a:defRPr>
                <a:solidFill>
                  <a:schemeClr val="bg1">
                    <a:lumMod val="85000"/>
                  </a:schemeClr>
                </a:solidFill>
                <a:latin typeface="Arial"/>
                <a:cs typeface="Arial"/>
              </a:defRPr>
            </a:lvl2pPr>
            <a:lvl3pPr>
              <a:defRPr>
                <a:solidFill>
                  <a:schemeClr val="bg1">
                    <a:lumMod val="85000"/>
                  </a:schemeClr>
                </a:solidFill>
                <a:latin typeface="Arial"/>
                <a:cs typeface="Aria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pPr/>
              <a:t>‹#›</a:t>
            </a:fld>
            <a:endParaRPr lang="en-US"/>
          </a:p>
        </p:txBody>
      </p:sp>
    </p:spTree>
    <p:extLst>
      <p:ext uri="{BB962C8B-B14F-4D97-AF65-F5344CB8AC3E}">
        <p14:creationId xmlns:p14="http://schemas.microsoft.com/office/powerpoint/2010/main" val="393816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51889"/>
            <a:ext cx="10972800" cy="4178554"/>
          </a:xfrm>
        </p:spPr>
        <p:txBody>
          <a:bodyPr>
            <a:normAutofit/>
          </a:bodyPr>
          <a:lstStyle>
            <a:lvl1pPr marL="0" indent="0" algn="ctr">
              <a:buNone/>
              <a:defRPr sz="4800" b="0" i="0">
                <a:solidFill>
                  <a:schemeClr val="bg1">
                    <a:lumMod val="85000"/>
                  </a:schemeClr>
                </a:solidFill>
                <a:latin typeface="Arial"/>
                <a:cs typeface="Arial"/>
              </a:defRPr>
            </a:lvl1pPr>
            <a:lvl2pPr marL="457200" indent="0">
              <a:buNone/>
              <a:defRPr/>
            </a:lvl2pPr>
            <a:lvl3pPr marL="914400" indent="0">
              <a:buNone/>
              <a:defRPr/>
            </a:lvl3pPr>
          </a:lstStyle>
          <a:p>
            <a:pPr lvl="0"/>
            <a:r>
              <a:rPr lang="en-US" dirty="0"/>
              <a:t>Click to edit Master text style</a:t>
            </a:r>
          </a:p>
        </p:txBody>
      </p:sp>
      <p:sp>
        <p:nvSpPr>
          <p:cNvPr id="6" name="Slide Number Placeholder 5"/>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pPr/>
              <a:t>‹#›</a:t>
            </a:fld>
            <a:endParaRPr lang="en-US"/>
          </a:p>
        </p:txBody>
      </p:sp>
    </p:spTree>
    <p:extLst>
      <p:ext uri="{BB962C8B-B14F-4D97-AF65-F5344CB8AC3E}">
        <p14:creationId xmlns:p14="http://schemas.microsoft.com/office/powerpoint/2010/main" val="11461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85000"/>
                  </a:schemeClr>
                </a:solidFill>
              </a:defRPr>
            </a:lvl1pPr>
          </a:lstStyle>
          <a:p>
            <a:r>
              <a:rPr lang="en-US"/>
              <a:t>Click to edit Master title style</a:t>
            </a:r>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pPr/>
              <a:t>‹#›</a:t>
            </a:fld>
            <a:endParaRPr lang="en-US"/>
          </a:p>
        </p:txBody>
      </p:sp>
    </p:spTree>
    <p:extLst>
      <p:ext uri="{BB962C8B-B14F-4D97-AF65-F5344CB8AC3E}">
        <p14:creationId xmlns:p14="http://schemas.microsoft.com/office/powerpoint/2010/main" val="2927169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lumMod val="85000"/>
                  </a:schemeClr>
                </a:solidFill>
              </a:defRPr>
            </a:lvl1pPr>
          </a:lstStyle>
          <a:p>
            <a:fld id="{F9A62DDD-3F5F-554E-8F55-F59D7AC7F5D2}" type="slidenum">
              <a:rPr lang="en-US" smtClean="0"/>
              <a:pPr/>
              <a:t>‹#›</a:t>
            </a:fld>
            <a:endParaRPr lang="en-US"/>
          </a:p>
        </p:txBody>
      </p:sp>
    </p:spTree>
    <p:extLst>
      <p:ext uri="{BB962C8B-B14F-4D97-AF65-F5344CB8AC3E}">
        <p14:creationId xmlns:p14="http://schemas.microsoft.com/office/powerpoint/2010/main" val="3458993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p:spPr>
        <p:txBody>
          <a:bodyPr>
            <a:normAutofit/>
          </a:bodyPr>
          <a:lstStyle>
            <a:lvl1pPr marL="0" indent="0" algn="ctr">
              <a:defRPr sz="4800" b="0">
                <a:solidFill>
                  <a:schemeClr val="bg1">
                    <a:lumMod val="85000"/>
                  </a:schemeClr>
                </a:solidFill>
                <a:latin typeface="Arial"/>
                <a:cs typeface="Arial"/>
              </a:defRPr>
            </a:lvl1pPr>
            <a:lvl2pPr>
              <a:defRPr>
                <a:solidFill>
                  <a:schemeClr val="bg1">
                    <a:lumMod val="85000"/>
                  </a:schemeClr>
                </a:solidFill>
                <a:latin typeface="Arial"/>
                <a:cs typeface="Arial"/>
              </a:defRPr>
            </a:lvl2pPr>
            <a:lvl3pPr>
              <a:defRPr>
                <a:solidFill>
                  <a:schemeClr val="bg1">
                    <a:lumMod val="85000"/>
                  </a:schemeClr>
                </a:solidFill>
                <a:latin typeface="Arial"/>
                <a:cs typeface="Arial"/>
              </a:defRPr>
            </a:lvl3pPr>
          </a:lstStyle>
          <a:p>
            <a:pPr lvl="0"/>
            <a:r>
              <a:rPr lang="en-US" dirty="0"/>
              <a:t>Click to edit Master text styles</a:t>
            </a:r>
          </a:p>
        </p:txBody>
      </p:sp>
      <p:sp>
        <p:nvSpPr>
          <p:cNvPr id="4" name="Slide Number Placeholder 5"/>
          <p:cNvSpPr>
            <a:spLocks noGrp="1"/>
          </p:cNvSpPr>
          <p:nvPr>
            <p:ph type="sldNum" sz="quarter" idx="4"/>
          </p:nvPr>
        </p:nvSpPr>
        <p:spPr>
          <a:xfrm>
            <a:off x="11535360" y="6524045"/>
            <a:ext cx="588773" cy="269297"/>
          </a:xfrm>
          <a:prstGeom prst="rect">
            <a:avLst/>
          </a:prstGeom>
        </p:spPr>
        <p:txBody>
          <a:bodyPr vert="horz" lIns="91440" tIns="45720" rIns="91440" bIns="45720" rtlCol="0" anchor="ctr"/>
          <a:lstStyle>
            <a:lvl1pPr algn="r">
              <a:defRPr sz="1200">
                <a:solidFill>
                  <a:schemeClr val="bg1">
                    <a:lumMod val="85000"/>
                  </a:schemeClr>
                </a:solidFill>
                <a:latin typeface="Arial"/>
                <a:cs typeface="Arial"/>
              </a:defRPr>
            </a:lvl1pPr>
          </a:lstStyle>
          <a:p>
            <a:pPr fontAlgn="auto">
              <a:spcBef>
                <a:spcPts val="0"/>
              </a:spcBef>
              <a:spcAft>
                <a:spcPts val="0"/>
              </a:spcAft>
            </a:pPr>
            <a:fld id="{F9A62DDD-3F5F-554E-8F55-F59D7AC7F5D2}" type="slidenum">
              <a:rPr lang="en-US" smtClean="0"/>
              <a:pPr fontAlgn="auto">
                <a:spcBef>
                  <a:spcPts val="0"/>
                </a:spcBef>
                <a:spcAft>
                  <a:spcPts val="0"/>
                </a:spcAft>
              </a:pPr>
              <a:t>‹#›</a:t>
            </a:fld>
            <a:endParaRPr lang="en-US" dirty="0"/>
          </a:p>
        </p:txBody>
      </p:sp>
    </p:spTree>
    <p:extLst>
      <p:ext uri="{BB962C8B-B14F-4D97-AF65-F5344CB8AC3E}">
        <p14:creationId xmlns:p14="http://schemas.microsoft.com/office/powerpoint/2010/main" val="4010039272"/>
      </p:ext>
    </p:extLst>
  </p:cSld>
  <p:clrMapOvr>
    <a:masterClrMapping/>
  </p:clrMapOvr>
  <p:transition advClick="0" advTm="5000">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p:spPr>
        <p:txBody>
          <a:bodyPr>
            <a:normAutofit/>
          </a:bodyPr>
          <a:lstStyle>
            <a:lvl1pPr marL="0" indent="0" algn="ctr">
              <a:defRPr sz="4800" b="0">
                <a:solidFill>
                  <a:schemeClr val="bg1">
                    <a:lumMod val="85000"/>
                  </a:schemeClr>
                </a:solidFill>
                <a:latin typeface="Arial"/>
                <a:cs typeface="Arial"/>
              </a:defRPr>
            </a:lvl1pPr>
            <a:lvl2pPr>
              <a:defRPr>
                <a:solidFill>
                  <a:schemeClr val="bg1">
                    <a:lumMod val="85000"/>
                  </a:schemeClr>
                </a:solidFill>
                <a:latin typeface="Arial"/>
                <a:cs typeface="Arial"/>
              </a:defRPr>
            </a:lvl2pPr>
            <a:lvl3pPr>
              <a:defRPr>
                <a:solidFill>
                  <a:schemeClr val="bg1">
                    <a:lumMod val="85000"/>
                  </a:schemeClr>
                </a:solidFill>
                <a:latin typeface="Arial"/>
                <a:cs typeface="Arial"/>
              </a:defRPr>
            </a:lvl3pPr>
          </a:lstStyle>
          <a:p>
            <a:pPr lvl="0"/>
            <a:r>
              <a:rPr lang="en-US" dirty="0"/>
              <a:t>Click to edit Master text styles</a:t>
            </a:r>
          </a:p>
        </p:txBody>
      </p:sp>
      <p:sp>
        <p:nvSpPr>
          <p:cNvPr id="4" name="Slide Number Placeholder 5"/>
          <p:cNvSpPr>
            <a:spLocks noGrp="1"/>
          </p:cNvSpPr>
          <p:nvPr>
            <p:ph type="sldNum" sz="quarter" idx="4"/>
          </p:nvPr>
        </p:nvSpPr>
        <p:spPr>
          <a:xfrm>
            <a:off x="11535118" y="6506405"/>
            <a:ext cx="588773" cy="269297"/>
          </a:xfrm>
          <a:prstGeom prst="rect">
            <a:avLst/>
          </a:prstGeom>
        </p:spPr>
        <p:txBody>
          <a:bodyPr vert="horz" lIns="91440" tIns="45720" rIns="91440" bIns="45720" rtlCol="0" anchor="ctr"/>
          <a:lstStyle>
            <a:lvl1pPr algn="ctr">
              <a:defRPr sz="1200">
                <a:solidFill>
                  <a:schemeClr val="bg1">
                    <a:lumMod val="85000"/>
                  </a:schemeClr>
                </a:solidFill>
                <a:latin typeface="Museo Sans 100"/>
                <a:cs typeface="Museo Sans 100"/>
              </a:defRPr>
            </a:lvl1pPr>
          </a:lstStyle>
          <a:p>
            <a:pPr fontAlgn="auto">
              <a:spcBef>
                <a:spcPts val="0"/>
              </a:spcBef>
              <a:spcAft>
                <a:spcPts val="0"/>
              </a:spcAft>
            </a:pPr>
            <a:fld id="{F9A62DDD-3F5F-554E-8F55-F59D7AC7F5D2}" type="slidenum">
              <a:rPr lang="en-US" smtClean="0">
                <a:ea typeface="+mn-ea"/>
              </a:rPr>
              <a:pPr fontAlgn="auto">
                <a:spcBef>
                  <a:spcPts val="0"/>
                </a:spcBef>
                <a:spcAft>
                  <a:spcPts val="0"/>
                </a:spcAft>
              </a:pPr>
              <a:t>‹#›</a:t>
            </a:fld>
            <a:endParaRPr lang="en-US">
              <a:ea typeface="+mn-ea"/>
            </a:endParaRPr>
          </a:p>
        </p:txBody>
      </p:sp>
    </p:spTree>
    <p:extLst>
      <p:ext uri="{BB962C8B-B14F-4D97-AF65-F5344CB8AC3E}">
        <p14:creationId xmlns:p14="http://schemas.microsoft.com/office/powerpoint/2010/main" val="719557097"/>
      </p:ext>
    </p:extLst>
  </p:cSld>
  <p:clrMapOvr>
    <a:masterClrMapping/>
  </p:clrMapOvr>
  <p:transition advClick="0" advTm="5000">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p:spPr>
        <p:txBody>
          <a:bodyPr>
            <a:normAutofit/>
          </a:bodyPr>
          <a:lstStyle>
            <a:lvl1pPr marL="0" indent="0" algn="ctr">
              <a:defRPr sz="4800" b="0">
                <a:solidFill>
                  <a:schemeClr val="bg1">
                    <a:lumMod val="85000"/>
                  </a:schemeClr>
                </a:solidFill>
                <a:latin typeface="Arial"/>
                <a:cs typeface="Arial"/>
              </a:defRPr>
            </a:lvl1pPr>
            <a:lvl2pPr>
              <a:defRPr>
                <a:solidFill>
                  <a:schemeClr val="bg1">
                    <a:lumMod val="85000"/>
                  </a:schemeClr>
                </a:solidFill>
                <a:latin typeface="Arial"/>
                <a:cs typeface="Arial"/>
              </a:defRPr>
            </a:lvl2pPr>
            <a:lvl3pPr>
              <a:defRPr>
                <a:solidFill>
                  <a:schemeClr val="bg1">
                    <a:lumMod val="85000"/>
                  </a:schemeClr>
                </a:solidFill>
                <a:latin typeface="Arial"/>
                <a:cs typeface="Arial"/>
              </a:defRPr>
            </a:lvl3pPr>
          </a:lstStyle>
          <a:p>
            <a:pPr lvl="0"/>
            <a:r>
              <a:rPr lang="en-US" dirty="0"/>
              <a:t>Click to edit Master text styles</a:t>
            </a:r>
          </a:p>
        </p:txBody>
      </p:sp>
      <p:sp>
        <p:nvSpPr>
          <p:cNvPr id="4" name="Slide Number Placeholder 5"/>
          <p:cNvSpPr>
            <a:spLocks noGrp="1"/>
          </p:cNvSpPr>
          <p:nvPr>
            <p:ph type="sldNum" sz="quarter" idx="4"/>
          </p:nvPr>
        </p:nvSpPr>
        <p:spPr>
          <a:xfrm>
            <a:off x="11535118" y="6506405"/>
            <a:ext cx="588773" cy="269297"/>
          </a:xfrm>
          <a:prstGeom prst="rect">
            <a:avLst/>
          </a:prstGeom>
        </p:spPr>
        <p:txBody>
          <a:bodyPr vert="horz" lIns="91440" tIns="45720" rIns="91440" bIns="45720" rtlCol="0" anchor="ctr"/>
          <a:lstStyle>
            <a:lvl1pPr algn="ctr">
              <a:defRPr sz="1200">
                <a:solidFill>
                  <a:schemeClr val="bg1">
                    <a:lumMod val="85000"/>
                  </a:schemeClr>
                </a:solidFill>
                <a:latin typeface="Museo Sans 100"/>
                <a:cs typeface="Museo Sans 100"/>
              </a:defRPr>
            </a:lvl1pPr>
          </a:lstStyle>
          <a:p>
            <a:pPr fontAlgn="auto">
              <a:spcBef>
                <a:spcPts val="0"/>
              </a:spcBef>
              <a:spcAft>
                <a:spcPts val="0"/>
              </a:spcAft>
            </a:pPr>
            <a:fld id="{F9A62DDD-3F5F-554E-8F55-F59D7AC7F5D2}" type="slidenum">
              <a:rPr lang="en-US" smtClean="0">
                <a:ea typeface="+mn-ea"/>
              </a:rPr>
              <a:pPr fontAlgn="auto">
                <a:spcBef>
                  <a:spcPts val="0"/>
                </a:spcBef>
                <a:spcAft>
                  <a:spcPts val="0"/>
                </a:spcAft>
              </a:pPr>
              <a:t>‹#›</a:t>
            </a:fld>
            <a:endParaRPr lang="en-US">
              <a:ea typeface="+mn-ea"/>
            </a:endParaRPr>
          </a:p>
        </p:txBody>
      </p:sp>
    </p:spTree>
    <p:extLst>
      <p:ext uri="{BB962C8B-B14F-4D97-AF65-F5344CB8AC3E}">
        <p14:creationId xmlns:p14="http://schemas.microsoft.com/office/powerpoint/2010/main" val="1759839813"/>
      </p:ext>
    </p:extLst>
  </p:cSld>
  <p:clrMapOvr>
    <a:masterClrMapping/>
  </p:clrMapOvr>
  <p:transition advClick="0" advTm="5000">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p:spPr>
        <p:txBody>
          <a:bodyPr>
            <a:normAutofit/>
          </a:bodyPr>
          <a:lstStyle>
            <a:lvl1pPr marL="0" indent="0" algn="ctr">
              <a:defRPr sz="4800" b="0">
                <a:solidFill>
                  <a:schemeClr val="bg1">
                    <a:lumMod val="85000"/>
                  </a:schemeClr>
                </a:solidFill>
                <a:latin typeface="Arial"/>
                <a:cs typeface="Arial"/>
              </a:defRPr>
            </a:lvl1pPr>
            <a:lvl2pPr>
              <a:defRPr>
                <a:solidFill>
                  <a:schemeClr val="bg1">
                    <a:lumMod val="85000"/>
                  </a:schemeClr>
                </a:solidFill>
                <a:latin typeface="Arial"/>
                <a:cs typeface="Arial"/>
              </a:defRPr>
            </a:lvl2pPr>
            <a:lvl3pPr>
              <a:defRPr>
                <a:solidFill>
                  <a:schemeClr val="bg1">
                    <a:lumMod val="85000"/>
                  </a:schemeClr>
                </a:solidFill>
                <a:latin typeface="Arial"/>
                <a:cs typeface="Arial"/>
              </a:defRPr>
            </a:lvl3pPr>
          </a:lstStyle>
          <a:p>
            <a:pPr lvl="0"/>
            <a:r>
              <a:rPr lang="en-US" dirty="0"/>
              <a:t>Click to edit Master text styles</a:t>
            </a:r>
          </a:p>
        </p:txBody>
      </p:sp>
      <p:sp>
        <p:nvSpPr>
          <p:cNvPr id="4" name="Slide Number Placeholder 5"/>
          <p:cNvSpPr>
            <a:spLocks noGrp="1"/>
          </p:cNvSpPr>
          <p:nvPr>
            <p:ph type="sldNum" sz="quarter" idx="4"/>
          </p:nvPr>
        </p:nvSpPr>
        <p:spPr>
          <a:xfrm>
            <a:off x="11535118" y="6506405"/>
            <a:ext cx="588773" cy="269297"/>
          </a:xfrm>
          <a:prstGeom prst="rect">
            <a:avLst/>
          </a:prstGeom>
        </p:spPr>
        <p:txBody>
          <a:bodyPr vert="horz" lIns="91440" tIns="45720" rIns="91440" bIns="45720" rtlCol="0" anchor="ctr"/>
          <a:lstStyle>
            <a:lvl1pPr algn="ctr">
              <a:defRPr sz="1200">
                <a:solidFill>
                  <a:schemeClr val="bg1">
                    <a:lumMod val="85000"/>
                  </a:schemeClr>
                </a:solidFill>
                <a:latin typeface="Museo Sans 100"/>
                <a:cs typeface="Museo Sans 100"/>
              </a:defRPr>
            </a:lvl1pPr>
          </a:lstStyle>
          <a:p>
            <a:pPr fontAlgn="auto">
              <a:spcBef>
                <a:spcPts val="0"/>
              </a:spcBef>
              <a:spcAft>
                <a:spcPts val="0"/>
              </a:spcAft>
            </a:pPr>
            <a:fld id="{F9A62DDD-3F5F-554E-8F55-F59D7AC7F5D2}" type="slidenum">
              <a:rPr lang="en-US" smtClean="0">
                <a:ea typeface="+mn-ea"/>
              </a:rPr>
              <a:pPr fontAlgn="auto">
                <a:spcBef>
                  <a:spcPts val="0"/>
                </a:spcBef>
                <a:spcAft>
                  <a:spcPts val="0"/>
                </a:spcAft>
              </a:pPr>
              <a:t>‹#›</a:t>
            </a:fld>
            <a:endParaRPr lang="en-US">
              <a:ea typeface="+mn-ea"/>
            </a:endParaRPr>
          </a:p>
        </p:txBody>
      </p:sp>
    </p:spTree>
    <p:extLst>
      <p:ext uri="{BB962C8B-B14F-4D97-AF65-F5344CB8AC3E}">
        <p14:creationId xmlns:p14="http://schemas.microsoft.com/office/powerpoint/2010/main" val="719118792"/>
      </p:ext>
    </p:extLst>
  </p:cSld>
  <p:clrMapOvr>
    <a:masterClrMapping/>
  </p:clrMapOvr>
  <p:transition advClick="0" advTm="5000">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F3F7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5483" y="0"/>
            <a:ext cx="10976517"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11535118" y="6506406"/>
            <a:ext cx="588773" cy="269297"/>
          </a:xfrm>
          <a:prstGeom prst="rect">
            <a:avLst/>
          </a:prstGeom>
        </p:spPr>
        <p:txBody>
          <a:bodyPr vert="horz" lIns="91440" tIns="45720" rIns="91440" bIns="45720" rtlCol="0" anchor="ctr"/>
          <a:lstStyle>
            <a:lvl1pPr algn="ctr">
              <a:defRPr sz="1200">
                <a:solidFill>
                  <a:schemeClr val="bg1">
                    <a:lumMod val="85000"/>
                  </a:schemeClr>
                </a:solidFill>
                <a:latin typeface="Arial" charset="0"/>
                <a:ea typeface="Arial" charset="0"/>
                <a:cs typeface="Arial" charset="0"/>
              </a:defRPr>
            </a:lvl1pPr>
          </a:lstStyle>
          <a:p>
            <a:pPr fontAlgn="auto">
              <a:spcBef>
                <a:spcPts val="0"/>
              </a:spcBef>
              <a:spcAft>
                <a:spcPts val="0"/>
              </a:spcAft>
            </a:pPr>
            <a:fld id="{F9A62DDD-3F5F-554E-8F55-F59D7AC7F5D2}" type="slidenum">
              <a:rPr lang="en-US" smtClean="0"/>
              <a:pPr fontAlgn="auto">
                <a:spcBef>
                  <a:spcPts val="0"/>
                </a:spcBef>
                <a:spcAft>
                  <a:spcPts val="0"/>
                </a:spcAft>
              </a:pPr>
              <a:t>‹#›</a:t>
            </a:fld>
            <a:endParaRPr lang="en-US" dirty="0"/>
          </a:p>
        </p:txBody>
      </p:sp>
      <p:pic>
        <p:nvPicPr>
          <p:cNvPr id="9" name="Picture 8" descr="globus-online-2013-large-white.png"/>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223883" y="272161"/>
            <a:ext cx="804970" cy="598678"/>
          </a:xfrm>
          <a:prstGeom prst="rect">
            <a:avLst/>
          </a:prstGeom>
        </p:spPr>
      </p:pic>
    </p:spTree>
    <p:extLst>
      <p:ext uri="{BB962C8B-B14F-4D97-AF65-F5344CB8AC3E}">
        <p14:creationId xmlns:p14="http://schemas.microsoft.com/office/powerpoint/2010/main" val="131553969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3" r:id="rId6"/>
    <p:sldLayoutId id="2147483746" r:id="rId7"/>
    <p:sldLayoutId id="2147483748" r:id="rId8"/>
    <p:sldLayoutId id="2147483750" r:id="rId9"/>
    <p:sldLayoutId id="2147483752" r:id="rId10"/>
    <p:sldLayoutId id="2147483753" r:id="rId11"/>
  </p:sldLayoutIdLst>
  <p:hf sldNum="0" hdr="0" ftr="0" dt="0"/>
  <p:txStyles>
    <p:titleStyle>
      <a:lvl1pPr algn="l" defTabSz="457200" rtl="0" eaLnBrk="1" latinLnBrk="0" hangingPunct="1">
        <a:spcBef>
          <a:spcPct val="0"/>
        </a:spcBef>
        <a:buNone/>
        <a:defRPr sz="4000" b="0" i="0" kern="1200">
          <a:solidFill>
            <a:srgbClr val="D9D9D9"/>
          </a:solidFill>
          <a:latin typeface="Arial"/>
          <a:ea typeface="+mj-ea"/>
          <a:cs typeface="Arial"/>
        </a:defRPr>
      </a:lvl1pPr>
    </p:titleStyle>
    <p:bodyStyle>
      <a:lvl1pPr marL="342900" indent="-342900" algn="l" defTabSz="457200" rtl="0" eaLnBrk="1" latinLnBrk="0" hangingPunct="1">
        <a:spcBef>
          <a:spcPts val="1400"/>
        </a:spcBef>
        <a:buFont typeface="Arial"/>
        <a:buChar char="•"/>
        <a:defRPr sz="3200" b="1" i="0" kern="1200">
          <a:solidFill>
            <a:srgbClr val="D9D9D9"/>
          </a:solidFill>
          <a:latin typeface="Arial" charset="0"/>
          <a:ea typeface="Arial" charset="0"/>
          <a:cs typeface="Arial" charset="0"/>
        </a:defRPr>
      </a:lvl1pPr>
      <a:lvl2pPr marL="742950" indent="-285750" algn="l" defTabSz="457200" rtl="0" eaLnBrk="1" latinLnBrk="0" hangingPunct="1">
        <a:spcBef>
          <a:spcPct val="20000"/>
        </a:spcBef>
        <a:buFont typeface="Arial"/>
        <a:buChar char="–"/>
        <a:defRPr sz="2800" b="0" i="0" kern="1200">
          <a:solidFill>
            <a:srgbClr val="D9D9D9"/>
          </a:solidFill>
          <a:latin typeface="Arial" charset="0"/>
          <a:ea typeface="Arial" charset="0"/>
          <a:cs typeface="Arial" charset="0"/>
        </a:defRPr>
      </a:lvl2pPr>
      <a:lvl3pPr marL="1143000" indent="-228600" algn="l" defTabSz="457200" rtl="0" eaLnBrk="1" latinLnBrk="0" hangingPunct="1">
        <a:spcBef>
          <a:spcPct val="20000"/>
        </a:spcBef>
        <a:buSzPct val="80000"/>
        <a:buFont typeface="Courier New"/>
        <a:buChar char="o"/>
        <a:defRPr sz="2400" b="0" i="0" kern="1200">
          <a:solidFill>
            <a:srgbClr val="D9D9D9"/>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tiff"/><Relationship Id="rId3" Type="http://schemas.openxmlformats.org/officeDocument/2006/relationships/image" Target="../media/image34.jpe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1.jpeg"/><Relationship Id="rId5" Type="http://schemas.openxmlformats.org/officeDocument/2006/relationships/image" Target="../media/image36.jpeg"/><Relationship Id="rId10" Type="http://schemas.openxmlformats.org/officeDocument/2006/relationships/image" Target="../media/image40.jpeg"/><Relationship Id="rId4" Type="http://schemas.openxmlformats.org/officeDocument/2006/relationships/image" Target="../media/image35.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docs.globus.org/api/helper-page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jupyterhub.readthedocs.io/en/stable/" TargetMode="Externa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tiff"/><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jupyterhub/oauthenticator" TargetMode="External"/><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jupyterhub/oauthenticator#globus-setup" TargetMode="External"/><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tiff"/><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8.png"/><Relationship Id="rId12"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tiff"/><Relationship Id="rId11" Type="http://schemas.openxmlformats.org/officeDocument/2006/relationships/image" Target="../media/image23.png"/><Relationship Id="rId5" Type="http://schemas.openxmlformats.org/officeDocument/2006/relationships/image" Target="../media/image19.tiff"/><Relationship Id="rId15" Type="http://schemas.openxmlformats.org/officeDocument/2006/relationships/image" Target="../media/image27.png"/><Relationship Id="rId10" Type="http://schemas.openxmlformats.org/officeDocument/2006/relationships/image" Target="../media/image12.png"/><Relationship Id="rId4" Type="http://schemas.openxmlformats.org/officeDocument/2006/relationships/image" Target="../media/image18.jpeg"/><Relationship Id="rId9" Type="http://schemas.openxmlformats.org/officeDocument/2006/relationships/image" Target="../media/image22.png"/><Relationship Id="rId14" Type="http://schemas.openxmlformats.org/officeDocument/2006/relationships/image" Target="../media/image26.png"/></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7.png"/><Relationship Id="rId7" Type="http://schemas.openxmlformats.org/officeDocument/2006/relationships/image" Target="../media/image23.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2.png"/></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8.png"/><Relationship Id="rId7" Type="http://schemas.openxmlformats.org/officeDocument/2006/relationships/image" Target="../media/image47.emf"/><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4.emf"/><Relationship Id="rId9" Type="http://schemas.openxmlformats.org/officeDocument/2006/relationships/image" Target="../media/image92.png"/></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3.tiff"/><Relationship Id="rId7" Type="http://schemas.openxmlformats.org/officeDocument/2006/relationships/image" Target="../media/image100.png"/><Relationship Id="rId12" Type="http://schemas.openxmlformats.org/officeDocument/2006/relationships/image" Target="../media/image93.png"/><Relationship Id="rId17" Type="http://schemas.openxmlformats.org/officeDocument/2006/relationships/image" Target="../media/image109.png"/><Relationship Id="rId25" Type="http://schemas.openxmlformats.org/officeDocument/2006/relationships/image" Target="../media/image117.png"/><Relationship Id="rId2" Type="http://schemas.openxmlformats.org/officeDocument/2006/relationships/image" Target="../media/image95.png"/><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99.jpeg"/><Relationship Id="rId11" Type="http://schemas.openxmlformats.org/officeDocument/2006/relationships/image" Target="../media/image104.png"/><Relationship Id="rId24" Type="http://schemas.openxmlformats.org/officeDocument/2006/relationships/image" Target="../media/image116.jpeg"/><Relationship Id="rId5" Type="http://schemas.openxmlformats.org/officeDocument/2006/relationships/image" Target="../media/image98.png"/><Relationship Id="rId15" Type="http://schemas.openxmlformats.org/officeDocument/2006/relationships/image" Target="../media/image107.gif"/><Relationship Id="rId23" Type="http://schemas.openxmlformats.org/officeDocument/2006/relationships/image" Target="../media/image115.png"/><Relationship Id="rId10" Type="http://schemas.openxmlformats.org/officeDocument/2006/relationships/image" Target="../media/image103.png"/><Relationship Id="rId19" Type="http://schemas.openxmlformats.org/officeDocument/2006/relationships/image" Target="../media/image111.png"/><Relationship Id="rId4" Type="http://schemas.openxmlformats.org/officeDocument/2006/relationships/image" Target="../media/image97.jpeg"/><Relationship Id="rId9" Type="http://schemas.openxmlformats.org/officeDocument/2006/relationships/image" Target="../media/image102.png"/><Relationship Id="rId14" Type="http://schemas.openxmlformats.org/officeDocument/2006/relationships/image" Target="../media/image106.png"/><Relationship Id="rId22" Type="http://schemas.openxmlformats.org/officeDocument/2006/relationships/image" Target="../media/image11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29.jpg"/><Relationship Id="rId12" Type="http://schemas.openxmlformats.org/officeDocument/2006/relationships/image" Target="../media/image32.jpeg"/><Relationship Id="rId2" Type="http://schemas.openxmlformats.org/officeDocument/2006/relationships/image" Target="../media/image28.jp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10.jpg"/><Relationship Id="rId5" Type="http://schemas.openxmlformats.org/officeDocument/2006/relationships/image" Target="../media/image25.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6418" y="1593028"/>
            <a:ext cx="11256811" cy="1621216"/>
          </a:xfrm>
        </p:spPr>
        <p:txBody>
          <a:bodyPr>
            <a:normAutofit/>
          </a:bodyPr>
          <a:lstStyle/>
          <a:p>
            <a:r>
              <a:rPr lang="en-US" sz="4800" b="1" dirty="0"/>
              <a:t>Introduction to Research Data Management Using Globus</a:t>
            </a:r>
            <a:endParaRPr lang="en-US" sz="4800" b="1" dirty="0">
              <a:solidFill>
                <a:schemeClr val="bg1"/>
              </a:solidFill>
            </a:endParaRPr>
          </a:p>
        </p:txBody>
      </p:sp>
      <p:sp>
        <p:nvSpPr>
          <p:cNvPr id="6" name="Subtitle 2">
            <a:extLst>
              <a:ext uri="{FF2B5EF4-FFF2-40B4-BE49-F238E27FC236}">
                <a16:creationId xmlns:a16="http://schemas.microsoft.com/office/drawing/2014/main" id="{C6033054-A233-7F44-AED1-07FF27070157}"/>
              </a:ext>
            </a:extLst>
          </p:cNvPr>
          <p:cNvSpPr txBox="1">
            <a:spLocks/>
          </p:cNvSpPr>
          <p:nvPr/>
        </p:nvSpPr>
        <p:spPr>
          <a:xfrm>
            <a:off x="536418" y="4139514"/>
            <a:ext cx="8778270" cy="2421926"/>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ts val="1400"/>
              </a:spcBef>
              <a:buFont typeface="Arial"/>
              <a:buNone/>
              <a:defRPr sz="3200" b="1" i="0" kern="1200">
                <a:solidFill>
                  <a:schemeClr val="bg1">
                    <a:lumMod val="85000"/>
                  </a:schemeClr>
                </a:solidFill>
                <a:latin typeface="Arial" charset="0"/>
                <a:ea typeface="Arial" charset="0"/>
                <a:cs typeface="Arial" charset="0"/>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charset="0"/>
                <a:ea typeface="Arial" charset="0"/>
                <a:cs typeface="Arial" charset="0"/>
              </a:defRPr>
            </a:lvl2pPr>
            <a:lvl3pPr marL="914400" indent="0" algn="ctr" defTabSz="457200" rtl="0" eaLnBrk="1" latinLnBrk="0" hangingPunct="1">
              <a:spcBef>
                <a:spcPct val="20000"/>
              </a:spcBef>
              <a:buSzPct val="80000"/>
              <a:buFont typeface="Courier New"/>
              <a:buNone/>
              <a:defRPr sz="2400" b="0" i="0" kern="1200">
                <a:solidFill>
                  <a:schemeClr val="tx1">
                    <a:tint val="75000"/>
                  </a:schemeClr>
                </a:solidFill>
                <a:latin typeface="Arial" charset="0"/>
                <a:ea typeface="Arial" charset="0"/>
                <a:cs typeface="Arial" charset="0"/>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Museo Sans 300"/>
                <a:ea typeface="+mn-ea"/>
                <a:cs typeface="Museo Sans 300"/>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Museo Sans 300"/>
                <a:ea typeface="+mn-ea"/>
                <a:cs typeface="Museo Sans 30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Bef>
                <a:spcPts val="1800"/>
              </a:spcBef>
              <a:spcAft>
                <a:spcPts val="0"/>
              </a:spcAft>
            </a:pPr>
            <a:r>
              <a:rPr lang="en-US" sz="4000" b="0" dirty="0"/>
              <a:t>Rick Wagner				</a:t>
            </a:r>
          </a:p>
          <a:p>
            <a:pPr fontAlgn="auto">
              <a:spcBef>
                <a:spcPts val="0"/>
              </a:spcBef>
              <a:spcAft>
                <a:spcPts val="0"/>
              </a:spcAft>
            </a:pPr>
            <a:r>
              <a:rPr lang="en-US" sz="4000" dirty="0" err="1"/>
              <a:t>rick@globus.org</a:t>
            </a:r>
            <a:br>
              <a:rPr lang="en-US" dirty="0"/>
            </a:br>
            <a:br>
              <a:rPr lang="en-US" dirty="0"/>
            </a:br>
            <a:r>
              <a:rPr lang="en-US" sz="3400" b="0" dirty="0"/>
              <a:t>University of Chicago</a:t>
            </a:r>
          </a:p>
          <a:p>
            <a:pPr fontAlgn="auto">
              <a:spcBef>
                <a:spcPts val="0"/>
              </a:spcBef>
              <a:spcAft>
                <a:spcPts val="0"/>
              </a:spcAft>
            </a:pPr>
            <a:r>
              <a:rPr lang="en-US" sz="3400" b="0" dirty="0"/>
              <a:t>Argonne National Laboratory</a:t>
            </a:r>
          </a:p>
          <a:p>
            <a:pPr fontAlgn="auto">
              <a:spcBef>
                <a:spcPts val="2600"/>
              </a:spcBef>
              <a:spcAft>
                <a:spcPts val="0"/>
              </a:spcAft>
            </a:pPr>
            <a:r>
              <a:rPr lang="en-US" b="0" i="1" dirty="0"/>
              <a:t>SDSC Summer Institute 2018</a:t>
            </a:r>
            <a:r>
              <a:rPr lang="en-US" b="0" dirty="0"/>
              <a:t> </a:t>
            </a:r>
            <a:r>
              <a:rPr lang="mr-IN" b="0" dirty="0"/>
              <a:t>–</a:t>
            </a:r>
            <a:r>
              <a:rPr lang="en-US" b="0" dirty="0"/>
              <a:t> Aug 10, 2018</a:t>
            </a:r>
          </a:p>
        </p:txBody>
      </p:sp>
      <p:pic>
        <p:nvPicPr>
          <p:cNvPr id="7" name="Picture 6" descr="UChicago_WHITE_transparent.png">
            <a:extLst>
              <a:ext uri="{FF2B5EF4-FFF2-40B4-BE49-F238E27FC236}">
                <a16:creationId xmlns:a16="http://schemas.microsoft.com/office/drawing/2014/main" id="{B5B03253-3A0E-A143-8870-5CC1D29629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6567" y="4782635"/>
            <a:ext cx="2223881" cy="447130"/>
          </a:xfrm>
          <a:prstGeom prst="rect">
            <a:avLst/>
          </a:prstGeom>
        </p:spPr>
      </p:pic>
      <p:pic>
        <p:nvPicPr>
          <p:cNvPr id="8" name="Picture 7" descr="logo_ANL_4C_R_H.eps">
            <a:extLst>
              <a:ext uri="{FF2B5EF4-FFF2-40B4-BE49-F238E27FC236}">
                <a16:creationId xmlns:a16="http://schemas.microsoft.com/office/drawing/2014/main" id="{3C05F6FE-A128-2E42-85BD-0EF70E199C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2325" y="5459089"/>
            <a:ext cx="1852363" cy="699606"/>
          </a:xfrm>
          <a:prstGeom prst="rect">
            <a:avLst/>
          </a:prstGeom>
        </p:spPr>
      </p:pic>
    </p:spTree>
    <p:extLst>
      <p:ext uri="{BB962C8B-B14F-4D97-AF65-F5344CB8AC3E}">
        <p14:creationId xmlns:p14="http://schemas.microsoft.com/office/powerpoint/2010/main" val="809205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a:off x="2403293" y="816070"/>
            <a:ext cx="7576423" cy="5382501"/>
            <a:chOff x="966876" y="750375"/>
            <a:chExt cx="7576423" cy="5382501"/>
          </a:xfrm>
        </p:grpSpPr>
        <p:grpSp>
          <p:nvGrpSpPr>
            <p:cNvPr id="75" name="Group 74"/>
            <p:cNvGrpSpPr/>
            <p:nvPr/>
          </p:nvGrpSpPr>
          <p:grpSpPr>
            <a:xfrm>
              <a:off x="966895" y="750375"/>
              <a:ext cx="7576404" cy="5382501"/>
              <a:chOff x="5797571" y="4181850"/>
              <a:chExt cx="1787443" cy="1344742"/>
            </a:xfrm>
          </p:grpSpPr>
          <p:sp>
            <p:nvSpPr>
              <p:cNvPr id="77" name="Cloud 76"/>
              <p:cNvSpPr/>
              <p:nvPr/>
            </p:nvSpPr>
            <p:spPr>
              <a:xfrm>
                <a:off x="5797571" y="4181850"/>
                <a:ext cx="1787443" cy="1344742"/>
              </a:xfrm>
              <a:prstGeom prst="cloud">
                <a:avLst/>
              </a:prstGeom>
              <a:solidFill>
                <a:schemeClr val="tx2"/>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200">
                  <a:solidFill>
                    <a:prstClr val="white"/>
                  </a:solidFill>
                  <a:latin typeface="Arial"/>
                  <a:cs typeface="Arial"/>
                </a:endParaRPr>
              </a:p>
            </p:txBody>
          </p:sp>
          <p:pic>
            <p:nvPicPr>
              <p:cNvPr id="78" name="Picture 77" descr="globus-online-2013-large-white.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5553" y="4434412"/>
                <a:ext cx="1130740" cy="840962"/>
              </a:xfrm>
              <a:prstGeom prst="rect">
                <a:avLst/>
              </a:prstGeom>
            </p:spPr>
          </p:pic>
        </p:grpSp>
        <p:sp>
          <p:nvSpPr>
            <p:cNvPr id="76" name="Cloud 75"/>
            <p:cNvSpPr/>
            <p:nvPr/>
          </p:nvSpPr>
          <p:spPr>
            <a:xfrm>
              <a:off x="966876" y="750376"/>
              <a:ext cx="7576404" cy="5382500"/>
            </a:xfrm>
            <a:prstGeom prst="cloud">
              <a:avLst/>
            </a:prstGeom>
            <a:solidFill>
              <a:srgbClr val="26478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solidFill>
            <a:schemeClr val="bg1">
              <a:lumMod val="95000"/>
              <a:alpha val="0"/>
            </a:schemeClr>
          </a:solidFill>
        </p:spPr>
        <p:txBody>
          <a:bodyPr vert="horz" lIns="0" tIns="0" rIns="0" bIns="0" rtlCol="0" anchor="ctr">
            <a:noAutofit/>
          </a:bodyPr>
          <a:lstStyle/>
          <a:p>
            <a:r>
              <a:rPr lang="en-US" sz="3600" dirty="0">
                <a:solidFill>
                  <a:srgbClr val="E8E8E8"/>
                </a:solidFill>
              </a:rPr>
              <a:t>Globus SaaS: Research data lifecycle</a:t>
            </a:r>
          </a:p>
        </p:txBody>
      </p:sp>
      <p:grpSp>
        <p:nvGrpSpPr>
          <p:cNvPr id="61" name="Group 60"/>
          <p:cNvGrpSpPr/>
          <p:nvPr/>
        </p:nvGrpSpPr>
        <p:grpSpPr>
          <a:xfrm>
            <a:off x="2403293" y="816070"/>
            <a:ext cx="7576423" cy="5382501"/>
            <a:chOff x="966876" y="750375"/>
            <a:chExt cx="7576423" cy="5382501"/>
          </a:xfrm>
        </p:grpSpPr>
        <p:grpSp>
          <p:nvGrpSpPr>
            <p:cNvPr id="62" name="Group 61"/>
            <p:cNvGrpSpPr/>
            <p:nvPr/>
          </p:nvGrpSpPr>
          <p:grpSpPr>
            <a:xfrm>
              <a:off x="966895" y="750375"/>
              <a:ext cx="7576404" cy="5382501"/>
              <a:chOff x="5797571" y="4181850"/>
              <a:chExt cx="1787443" cy="1344742"/>
            </a:xfrm>
          </p:grpSpPr>
          <p:sp>
            <p:nvSpPr>
              <p:cNvPr id="64" name="Cloud 63"/>
              <p:cNvSpPr/>
              <p:nvPr/>
            </p:nvSpPr>
            <p:spPr>
              <a:xfrm>
                <a:off x="5797571" y="4181850"/>
                <a:ext cx="1787443" cy="1344742"/>
              </a:xfrm>
              <a:prstGeom prst="cloud">
                <a:avLst/>
              </a:prstGeom>
              <a:solidFill>
                <a:schemeClr val="tx2"/>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200">
                  <a:solidFill>
                    <a:prstClr val="white"/>
                  </a:solidFill>
                  <a:latin typeface="Arial"/>
                  <a:cs typeface="Arial"/>
                </a:endParaRPr>
              </a:p>
            </p:txBody>
          </p:sp>
          <p:pic>
            <p:nvPicPr>
              <p:cNvPr id="65" name="Picture 64" descr="globus-online-2013-large-white.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5553" y="4434412"/>
                <a:ext cx="1130740" cy="840962"/>
              </a:xfrm>
              <a:prstGeom prst="rect">
                <a:avLst/>
              </a:prstGeom>
            </p:spPr>
          </p:pic>
        </p:grpSp>
        <p:sp>
          <p:nvSpPr>
            <p:cNvPr id="63" name="Cloud 62"/>
            <p:cNvSpPr/>
            <p:nvPr/>
          </p:nvSpPr>
          <p:spPr>
            <a:xfrm>
              <a:off x="966876" y="750376"/>
              <a:ext cx="7576404" cy="5382500"/>
            </a:xfrm>
            <a:prstGeom prst="cloud">
              <a:avLst/>
            </a:prstGeom>
            <a:solidFill>
              <a:srgbClr val="26478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6478374" y="1365725"/>
            <a:ext cx="718388" cy="1365908"/>
            <a:chOff x="5225323" y="2567252"/>
            <a:chExt cx="2386612" cy="2679238"/>
          </a:xfrm>
        </p:grpSpPr>
        <p:pic>
          <p:nvPicPr>
            <p:cNvPr id="67" name="Picture 66" descr="36_NL_FulRack.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25323" y="2567252"/>
              <a:ext cx="2386612" cy="2679238"/>
            </a:xfrm>
            <a:prstGeom prst="rect">
              <a:avLst/>
            </a:prstGeom>
          </p:spPr>
        </p:pic>
        <p:sp>
          <p:nvSpPr>
            <p:cNvPr id="68" name="Rectangle 67"/>
            <p:cNvSpPr/>
            <p:nvPr/>
          </p:nvSpPr>
          <p:spPr>
            <a:xfrm>
              <a:off x="5225323" y="2567252"/>
              <a:ext cx="2386612" cy="2679238"/>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latin typeface="Arial"/>
                <a:cs typeface="Arial"/>
              </a:endParaRPr>
            </a:p>
          </p:txBody>
        </p:sp>
      </p:grpSp>
      <p:grpSp>
        <p:nvGrpSpPr>
          <p:cNvPr id="69" name="Group 68"/>
          <p:cNvGrpSpPr/>
          <p:nvPr/>
        </p:nvGrpSpPr>
        <p:grpSpPr>
          <a:xfrm>
            <a:off x="1518364" y="2852008"/>
            <a:ext cx="2594961" cy="1494668"/>
            <a:chOff x="180224" y="2812218"/>
            <a:chExt cx="2594961" cy="1494668"/>
          </a:xfrm>
        </p:grpSpPr>
        <p:pic>
          <p:nvPicPr>
            <p:cNvPr id="72" name="Picture 71" descr="femaleuse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89926" y="3529258"/>
              <a:ext cx="685259" cy="685261"/>
            </a:xfrm>
            <a:prstGeom prst="rect">
              <a:avLst/>
            </a:prstGeom>
          </p:spPr>
        </p:pic>
        <p:cxnSp>
          <p:nvCxnSpPr>
            <p:cNvPr id="73" name="Straight Arrow Connector 72"/>
            <p:cNvCxnSpPr/>
            <p:nvPr/>
          </p:nvCxnSpPr>
          <p:spPr>
            <a:xfrm flipH="1" flipV="1">
              <a:off x="1179187" y="2812218"/>
              <a:ext cx="937481" cy="701870"/>
            </a:xfrm>
            <a:prstGeom prst="straightConnector1">
              <a:avLst/>
            </a:prstGeom>
            <a:ln w="38100" cap="flat" cmpd="sng" algn="ctr">
              <a:solidFill>
                <a:schemeClr val="bg1">
                  <a:lumMod val="6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180224" y="3291223"/>
              <a:ext cx="1831179" cy="1015663"/>
            </a:xfrm>
            <a:prstGeom prst="rect">
              <a:avLst/>
            </a:prstGeom>
            <a:noFill/>
          </p:spPr>
          <p:txBody>
            <a:bodyPr wrap="square" rtlCol="0">
              <a:spAutoFit/>
            </a:bodyPr>
            <a:lstStyle/>
            <a:p>
              <a:pPr fontAlgn="auto">
                <a:spcBef>
                  <a:spcPts val="0"/>
                </a:spcBef>
                <a:spcAft>
                  <a:spcPts val="0"/>
                </a:spcAft>
              </a:pPr>
              <a:r>
                <a:rPr lang="en-US" sz="1200" dirty="0">
                  <a:solidFill>
                    <a:srgbClr val="F2F2F2"/>
                  </a:solidFill>
                  <a:latin typeface="Arial"/>
                  <a:cs typeface="Arial"/>
                </a:rPr>
                <a:t>Researcher initiates transfer request; or requested automatically by script, science gateway</a:t>
              </a:r>
            </a:p>
          </p:txBody>
        </p:sp>
        <p:sp>
          <p:nvSpPr>
            <p:cNvPr id="82" name="Oval 81"/>
            <p:cNvSpPr/>
            <p:nvPr/>
          </p:nvSpPr>
          <p:spPr>
            <a:xfrm>
              <a:off x="1693907" y="3088510"/>
              <a:ext cx="261627" cy="261627"/>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auto">
                <a:lnSpc>
                  <a:spcPts val="1440"/>
                </a:lnSpc>
                <a:spcBef>
                  <a:spcPts val="0"/>
                </a:spcBef>
                <a:spcAft>
                  <a:spcPts val="0"/>
                </a:spcAft>
              </a:pPr>
              <a:r>
                <a:rPr lang="en-US" sz="1200" b="1" dirty="0">
                  <a:solidFill>
                    <a:srgbClr val="F2F2F2"/>
                  </a:solidFill>
                  <a:latin typeface="Arial"/>
                  <a:cs typeface="Arial"/>
                </a:rPr>
                <a:t>1</a:t>
              </a:r>
            </a:p>
          </p:txBody>
        </p:sp>
      </p:grpSp>
      <p:grpSp>
        <p:nvGrpSpPr>
          <p:cNvPr id="84" name="Group 83"/>
          <p:cNvGrpSpPr/>
          <p:nvPr/>
        </p:nvGrpSpPr>
        <p:grpSpPr>
          <a:xfrm>
            <a:off x="1321088" y="1462480"/>
            <a:ext cx="943872" cy="1247907"/>
            <a:chOff x="293615" y="1298845"/>
            <a:chExt cx="943872" cy="1247907"/>
          </a:xfrm>
        </p:grpSpPr>
        <p:pic>
          <p:nvPicPr>
            <p:cNvPr id="85" name="Picture 84" descr="ALS-beamline-10.0.1.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3615" y="1298845"/>
              <a:ext cx="943872" cy="1247907"/>
            </a:xfrm>
            <a:prstGeom prst="rect">
              <a:avLst/>
            </a:prstGeom>
          </p:spPr>
        </p:pic>
        <p:sp>
          <p:nvSpPr>
            <p:cNvPr id="86" name="Rectangle 85"/>
            <p:cNvSpPr/>
            <p:nvPr/>
          </p:nvSpPr>
          <p:spPr>
            <a:xfrm>
              <a:off x="293615" y="1298845"/>
              <a:ext cx="943872" cy="1247907"/>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rial"/>
                <a:cs typeface="Arial"/>
              </a:endParaRPr>
            </a:p>
          </p:txBody>
        </p:sp>
      </p:grpSp>
      <p:sp>
        <p:nvSpPr>
          <p:cNvPr id="90" name="Rectangle 89"/>
          <p:cNvSpPr/>
          <p:nvPr/>
        </p:nvSpPr>
        <p:spPr>
          <a:xfrm>
            <a:off x="5157011" y="1236437"/>
            <a:ext cx="1434003" cy="975929"/>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Arial"/>
              <a:cs typeface="Arial"/>
            </a:endParaRPr>
          </a:p>
        </p:txBody>
      </p:sp>
      <p:sp>
        <p:nvSpPr>
          <p:cNvPr id="91" name="TextBox 90"/>
          <p:cNvSpPr txBox="1"/>
          <p:nvPr/>
        </p:nvSpPr>
        <p:spPr>
          <a:xfrm>
            <a:off x="1147601" y="1150902"/>
            <a:ext cx="1310174" cy="276999"/>
          </a:xfrm>
          <a:prstGeom prst="rect">
            <a:avLst/>
          </a:prstGeom>
          <a:noFill/>
        </p:spPr>
        <p:txBody>
          <a:bodyPr wrap="square" rtlCol="0">
            <a:spAutoFit/>
          </a:bodyPr>
          <a:lstStyle/>
          <a:p>
            <a:pPr algn="ctr" fontAlgn="auto">
              <a:spcBef>
                <a:spcPts val="0"/>
              </a:spcBef>
              <a:spcAft>
                <a:spcPts val="0"/>
              </a:spcAft>
            </a:pPr>
            <a:r>
              <a:rPr lang="en-US" sz="1200" b="1" dirty="0">
                <a:solidFill>
                  <a:schemeClr val="accent1">
                    <a:lumMod val="40000"/>
                    <a:lumOff val="60000"/>
                  </a:schemeClr>
                </a:solidFill>
                <a:latin typeface="Arial"/>
                <a:cs typeface="Arial"/>
              </a:rPr>
              <a:t>Instrument</a:t>
            </a:r>
          </a:p>
        </p:txBody>
      </p:sp>
      <p:sp>
        <p:nvSpPr>
          <p:cNvPr id="94" name="TextBox 93"/>
          <p:cNvSpPr txBox="1"/>
          <p:nvPr/>
        </p:nvSpPr>
        <p:spPr>
          <a:xfrm>
            <a:off x="5487646" y="937529"/>
            <a:ext cx="1789058" cy="276999"/>
          </a:xfrm>
          <a:prstGeom prst="rect">
            <a:avLst/>
          </a:prstGeom>
          <a:noFill/>
        </p:spPr>
        <p:txBody>
          <a:bodyPr wrap="square" rtlCol="0">
            <a:spAutoFit/>
          </a:bodyPr>
          <a:lstStyle/>
          <a:p>
            <a:pPr algn="ctr" fontAlgn="auto">
              <a:spcBef>
                <a:spcPts val="0"/>
              </a:spcBef>
              <a:spcAft>
                <a:spcPts val="0"/>
              </a:spcAft>
            </a:pPr>
            <a:r>
              <a:rPr lang="en-US" sz="1200" b="1" dirty="0">
                <a:solidFill>
                  <a:schemeClr val="accent1">
                    <a:lumMod val="40000"/>
                    <a:lumOff val="60000"/>
                  </a:schemeClr>
                </a:solidFill>
                <a:latin typeface="Arial"/>
                <a:cs typeface="Arial"/>
              </a:rPr>
              <a:t>Compute Facility</a:t>
            </a:r>
          </a:p>
        </p:txBody>
      </p:sp>
      <p:grpSp>
        <p:nvGrpSpPr>
          <p:cNvPr id="95" name="Group 94"/>
          <p:cNvGrpSpPr/>
          <p:nvPr/>
        </p:nvGrpSpPr>
        <p:grpSpPr>
          <a:xfrm>
            <a:off x="2386856" y="1254158"/>
            <a:ext cx="2701757" cy="720217"/>
            <a:chOff x="579826" y="1254157"/>
            <a:chExt cx="2701757" cy="720217"/>
          </a:xfrm>
        </p:grpSpPr>
        <p:cxnSp>
          <p:nvCxnSpPr>
            <p:cNvPr id="96" name="Straight Arrow Connector 95"/>
            <p:cNvCxnSpPr/>
            <p:nvPr/>
          </p:nvCxnSpPr>
          <p:spPr>
            <a:xfrm>
              <a:off x="579826" y="1826981"/>
              <a:ext cx="2701757" cy="17458"/>
            </a:xfrm>
            <a:prstGeom prst="straightConnector1">
              <a:avLst/>
            </a:prstGeom>
            <a:ln w="38100" cap="flat" cmpd="sng" algn="ctr">
              <a:solidFill>
                <a:schemeClr val="bg1">
                  <a:lumMod val="6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743600" y="1254157"/>
              <a:ext cx="1784226" cy="461665"/>
            </a:xfrm>
            <a:prstGeom prst="rect">
              <a:avLst/>
            </a:prstGeom>
            <a:noFill/>
          </p:spPr>
          <p:txBody>
            <a:bodyPr wrap="square" rtlCol="0">
              <a:spAutoFit/>
            </a:bodyPr>
            <a:lstStyle/>
            <a:p>
              <a:pPr fontAlgn="auto">
                <a:spcBef>
                  <a:spcPts val="0"/>
                </a:spcBef>
                <a:spcAft>
                  <a:spcPts val="0"/>
                </a:spcAft>
              </a:pPr>
              <a:r>
                <a:rPr lang="en-US" sz="1200" dirty="0">
                  <a:solidFill>
                    <a:srgbClr val="F2F2F2"/>
                  </a:solidFill>
                  <a:latin typeface="Arial"/>
                  <a:cs typeface="Arial"/>
                </a:rPr>
                <a:t>Globus transfers files reliably, securely</a:t>
              </a:r>
            </a:p>
          </p:txBody>
        </p:sp>
        <p:sp>
          <p:nvSpPr>
            <p:cNvPr id="99" name="Oval 98"/>
            <p:cNvSpPr/>
            <p:nvPr/>
          </p:nvSpPr>
          <p:spPr>
            <a:xfrm>
              <a:off x="2089926" y="1712747"/>
              <a:ext cx="261627" cy="261627"/>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auto">
                <a:lnSpc>
                  <a:spcPts val="1440"/>
                </a:lnSpc>
                <a:spcBef>
                  <a:spcPts val="0"/>
                </a:spcBef>
                <a:spcAft>
                  <a:spcPts val="0"/>
                </a:spcAft>
              </a:pPr>
              <a:r>
                <a:rPr lang="en-US" sz="1200" b="1" dirty="0">
                  <a:solidFill>
                    <a:srgbClr val="F2F2F2"/>
                  </a:solidFill>
                  <a:latin typeface="Arial"/>
                  <a:cs typeface="Arial"/>
                </a:rPr>
                <a:t>2</a:t>
              </a:r>
            </a:p>
          </p:txBody>
        </p:sp>
      </p:grpSp>
      <p:grpSp>
        <p:nvGrpSpPr>
          <p:cNvPr id="100" name="Group 99"/>
          <p:cNvGrpSpPr/>
          <p:nvPr/>
        </p:nvGrpSpPr>
        <p:grpSpPr>
          <a:xfrm>
            <a:off x="1625874" y="2547149"/>
            <a:ext cx="784186" cy="537528"/>
            <a:chOff x="598401" y="2383515"/>
            <a:chExt cx="784186" cy="537528"/>
          </a:xfrm>
        </p:grpSpPr>
        <p:sp>
          <p:nvSpPr>
            <p:cNvPr id="102" name="Rounded Rectangle 101"/>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4" name="Picture 103" descr="globus_connect_logo.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grpSp>
        <p:nvGrpSpPr>
          <p:cNvPr id="105" name="Group 104"/>
          <p:cNvGrpSpPr/>
          <p:nvPr/>
        </p:nvGrpSpPr>
        <p:grpSpPr>
          <a:xfrm>
            <a:off x="7285568" y="1371786"/>
            <a:ext cx="1481873" cy="1200329"/>
            <a:chOff x="5478538" y="1371785"/>
            <a:chExt cx="1481873" cy="1200329"/>
          </a:xfrm>
        </p:grpSpPr>
        <p:sp>
          <p:nvSpPr>
            <p:cNvPr id="106" name="TextBox 105"/>
            <p:cNvSpPr txBox="1"/>
            <p:nvPr/>
          </p:nvSpPr>
          <p:spPr>
            <a:xfrm>
              <a:off x="5606139" y="1371785"/>
              <a:ext cx="1354272" cy="1200329"/>
            </a:xfrm>
            <a:prstGeom prst="rect">
              <a:avLst/>
            </a:prstGeom>
            <a:noFill/>
          </p:spPr>
          <p:txBody>
            <a:bodyPr wrap="square" rtlCol="0">
              <a:spAutoFit/>
            </a:bodyPr>
            <a:lstStyle/>
            <a:p>
              <a:pPr algn="r" fontAlgn="auto">
                <a:spcBef>
                  <a:spcPts val="0"/>
                </a:spcBef>
                <a:spcAft>
                  <a:spcPts val="0"/>
                </a:spcAft>
              </a:pPr>
              <a:r>
                <a:rPr lang="en-US" sz="1200" dirty="0">
                  <a:solidFill>
                    <a:prstClr val="white">
                      <a:lumMod val="85000"/>
                    </a:prstClr>
                  </a:solidFill>
                  <a:latin typeface="Arial"/>
                  <a:cs typeface="Arial"/>
                </a:rPr>
                <a:t>Globus controls access to shared files on existing storage; no need to move files to cloud storage!</a:t>
              </a:r>
            </a:p>
          </p:txBody>
        </p:sp>
        <p:sp>
          <p:nvSpPr>
            <p:cNvPr id="107" name="Oval 106"/>
            <p:cNvSpPr/>
            <p:nvPr/>
          </p:nvSpPr>
          <p:spPr>
            <a:xfrm>
              <a:off x="5478538" y="1388739"/>
              <a:ext cx="261627" cy="261627"/>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auto">
                <a:lnSpc>
                  <a:spcPts val="1440"/>
                </a:lnSpc>
                <a:spcBef>
                  <a:spcPts val="0"/>
                </a:spcBef>
                <a:spcAft>
                  <a:spcPts val="0"/>
                </a:spcAft>
              </a:pPr>
              <a:r>
                <a:rPr lang="en-US" sz="1200" b="1" dirty="0">
                  <a:solidFill>
                    <a:srgbClr val="F2F2F2"/>
                  </a:solidFill>
                  <a:latin typeface="Arial"/>
                  <a:cs typeface="Arial"/>
                </a:rPr>
                <a:t>4</a:t>
              </a:r>
            </a:p>
          </p:txBody>
        </p:sp>
      </p:grpSp>
      <p:grpSp>
        <p:nvGrpSpPr>
          <p:cNvPr id="108" name="Group 107"/>
          <p:cNvGrpSpPr/>
          <p:nvPr/>
        </p:nvGrpSpPr>
        <p:grpSpPr>
          <a:xfrm>
            <a:off x="9053466" y="1396540"/>
            <a:ext cx="1789709" cy="1591185"/>
            <a:chOff x="7246436" y="1396539"/>
            <a:chExt cx="1789709" cy="1591185"/>
          </a:xfrm>
        </p:grpSpPr>
        <p:sp>
          <p:nvSpPr>
            <p:cNvPr id="109" name="TextBox 108"/>
            <p:cNvSpPr txBox="1"/>
            <p:nvPr/>
          </p:nvSpPr>
          <p:spPr>
            <a:xfrm>
              <a:off x="7372533" y="2154231"/>
              <a:ext cx="1663612" cy="833493"/>
            </a:xfrm>
            <a:prstGeom prst="rect">
              <a:avLst/>
            </a:prstGeom>
            <a:noFill/>
          </p:spPr>
          <p:txBody>
            <a:bodyPr wrap="square" rtlCol="0">
              <a:spAutoFit/>
            </a:bodyPr>
            <a:lstStyle/>
            <a:p>
              <a:pPr algn="r" fontAlgn="auto">
                <a:spcBef>
                  <a:spcPts val="0"/>
                </a:spcBef>
                <a:spcAft>
                  <a:spcPts val="0"/>
                </a:spcAft>
              </a:pPr>
              <a:r>
                <a:rPr lang="en-US" sz="1200" dirty="0">
                  <a:solidFill>
                    <a:prstClr val="white">
                      <a:lumMod val="85000"/>
                    </a:prstClr>
                  </a:solidFill>
                  <a:latin typeface="Arial"/>
                  <a:cs typeface="Arial"/>
                </a:rPr>
                <a:t>Curator reviews and approves; data set published on campus or other system</a:t>
              </a:r>
            </a:p>
          </p:txBody>
        </p:sp>
        <p:pic>
          <p:nvPicPr>
            <p:cNvPr id="110" name="Picture 109" descr="teacher_icon.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793253" y="1396539"/>
              <a:ext cx="736537" cy="736537"/>
            </a:xfrm>
            <a:prstGeom prst="rect">
              <a:avLst/>
            </a:prstGeom>
          </p:spPr>
        </p:pic>
        <p:sp>
          <p:nvSpPr>
            <p:cNvPr id="111" name="Oval 110"/>
            <p:cNvSpPr/>
            <p:nvPr/>
          </p:nvSpPr>
          <p:spPr>
            <a:xfrm>
              <a:off x="7246436" y="2281226"/>
              <a:ext cx="261627" cy="261627"/>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auto">
                <a:lnSpc>
                  <a:spcPts val="1440"/>
                </a:lnSpc>
                <a:spcBef>
                  <a:spcPts val="0"/>
                </a:spcBef>
                <a:spcAft>
                  <a:spcPts val="0"/>
                </a:spcAft>
              </a:pPr>
              <a:r>
                <a:rPr lang="en-US" sz="1200" b="1" dirty="0">
                  <a:solidFill>
                    <a:srgbClr val="F2F2F2"/>
                  </a:solidFill>
                  <a:latin typeface="Arial"/>
                  <a:cs typeface="Arial"/>
                </a:rPr>
                <a:t>7</a:t>
              </a:r>
            </a:p>
          </p:txBody>
        </p:sp>
      </p:grpSp>
      <p:grpSp>
        <p:nvGrpSpPr>
          <p:cNvPr id="112" name="Group 111"/>
          <p:cNvGrpSpPr/>
          <p:nvPr/>
        </p:nvGrpSpPr>
        <p:grpSpPr>
          <a:xfrm>
            <a:off x="4001401" y="2342257"/>
            <a:ext cx="1804426" cy="1958757"/>
            <a:chOff x="2775185" y="2405338"/>
            <a:chExt cx="1804426" cy="1958757"/>
          </a:xfrm>
        </p:grpSpPr>
        <p:sp>
          <p:nvSpPr>
            <p:cNvPr id="113" name="TextBox 112"/>
            <p:cNvSpPr txBox="1"/>
            <p:nvPr/>
          </p:nvSpPr>
          <p:spPr>
            <a:xfrm>
              <a:off x="3223935" y="3163766"/>
              <a:ext cx="1355676" cy="1200329"/>
            </a:xfrm>
            <a:prstGeom prst="rect">
              <a:avLst/>
            </a:prstGeom>
            <a:noFill/>
          </p:spPr>
          <p:txBody>
            <a:bodyPr wrap="square" rtlCol="0">
              <a:spAutoFit/>
            </a:bodyPr>
            <a:lstStyle/>
            <a:p>
              <a:pPr algn="r" fontAlgn="auto">
                <a:spcBef>
                  <a:spcPts val="0"/>
                </a:spcBef>
                <a:spcAft>
                  <a:spcPts val="0"/>
                </a:spcAft>
              </a:pPr>
              <a:r>
                <a:rPr lang="en-US" sz="1200" dirty="0">
                  <a:solidFill>
                    <a:prstClr val="white">
                      <a:lumMod val="85000"/>
                    </a:prstClr>
                  </a:solidFill>
                  <a:latin typeface="Arial"/>
                  <a:cs typeface="Arial"/>
                </a:rPr>
                <a:t>Researcher selects files to share, selects user or group, and sets access permissions </a:t>
              </a:r>
            </a:p>
          </p:txBody>
        </p:sp>
        <p:cxnSp>
          <p:nvCxnSpPr>
            <p:cNvPr id="114" name="Straight Arrow Connector 113"/>
            <p:cNvCxnSpPr/>
            <p:nvPr/>
          </p:nvCxnSpPr>
          <p:spPr>
            <a:xfrm flipV="1">
              <a:off x="2775185" y="2405338"/>
              <a:ext cx="1335510" cy="1155810"/>
            </a:xfrm>
            <a:prstGeom prst="straightConnector1">
              <a:avLst/>
            </a:prstGeom>
            <a:ln w="38100" cap="flat" cmpd="sng" algn="ctr">
              <a:solidFill>
                <a:schemeClr val="bg1">
                  <a:lumMod val="6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3335072" y="2828904"/>
              <a:ext cx="261627" cy="261627"/>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auto">
                <a:lnSpc>
                  <a:spcPts val="1440"/>
                </a:lnSpc>
                <a:spcBef>
                  <a:spcPts val="0"/>
                </a:spcBef>
                <a:spcAft>
                  <a:spcPts val="0"/>
                </a:spcAft>
              </a:pPr>
              <a:r>
                <a:rPr lang="en-US" sz="1200" b="1" dirty="0">
                  <a:solidFill>
                    <a:srgbClr val="F2F2F2"/>
                  </a:solidFill>
                  <a:latin typeface="Arial"/>
                  <a:cs typeface="Arial"/>
                </a:rPr>
                <a:t>3</a:t>
              </a:r>
            </a:p>
          </p:txBody>
        </p:sp>
      </p:grpSp>
      <p:grpSp>
        <p:nvGrpSpPr>
          <p:cNvPr id="116" name="Group 115"/>
          <p:cNvGrpSpPr/>
          <p:nvPr/>
        </p:nvGrpSpPr>
        <p:grpSpPr>
          <a:xfrm>
            <a:off x="4928002" y="2474149"/>
            <a:ext cx="1986785" cy="3026347"/>
            <a:chOff x="3120972" y="2474148"/>
            <a:chExt cx="1986785" cy="3026347"/>
          </a:xfrm>
        </p:grpSpPr>
        <p:sp>
          <p:nvSpPr>
            <p:cNvPr id="117" name="TextBox 116"/>
            <p:cNvSpPr txBox="1"/>
            <p:nvPr/>
          </p:nvSpPr>
          <p:spPr>
            <a:xfrm>
              <a:off x="3120972" y="4400057"/>
              <a:ext cx="1711937" cy="1015663"/>
            </a:xfrm>
            <a:prstGeom prst="rect">
              <a:avLst/>
            </a:prstGeom>
            <a:noFill/>
          </p:spPr>
          <p:txBody>
            <a:bodyPr wrap="square" rtlCol="0">
              <a:spAutoFit/>
            </a:bodyPr>
            <a:lstStyle/>
            <a:p>
              <a:pPr algn="r" fontAlgn="auto">
                <a:spcBef>
                  <a:spcPts val="0"/>
                </a:spcBef>
                <a:spcAft>
                  <a:spcPts val="0"/>
                </a:spcAft>
              </a:pPr>
              <a:r>
                <a:rPr lang="en-US" sz="1200" dirty="0">
                  <a:solidFill>
                    <a:prstClr val="white">
                      <a:lumMod val="85000"/>
                    </a:prstClr>
                  </a:solidFill>
                  <a:latin typeface="Arial"/>
                  <a:cs typeface="Arial"/>
                </a:rPr>
                <a:t>Collaborator logs in to Globus and accesses shared files; no local account required; </a:t>
              </a:r>
            </a:p>
            <a:p>
              <a:pPr algn="r" fontAlgn="auto">
                <a:spcBef>
                  <a:spcPts val="0"/>
                </a:spcBef>
                <a:spcAft>
                  <a:spcPts val="0"/>
                </a:spcAft>
              </a:pPr>
              <a:r>
                <a:rPr lang="en-US" sz="1200" dirty="0">
                  <a:solidFill>
                    <a:prstClr val="white">
                      <a:lumMod val="85000"/>
                    </a:prstClr>
                  </a:solidFill>
                  <a:latin typeface="Arial"/>
                  <a:cs typeface="Arial"/>
                </a:rPr>
                <a:t>download via Globus</a:t>
              </a:r>
            </a:p>
          </p:txBody>
        </p:sp>
        <p:sp>
          <p:nvSpPr>
            <p:cNvPr id="118" name="Freeform 117"/>
            <p:cNvSpPr/>
            <p:nvPr/>
          </p:nvSpPr>
          <p:spPr>
            <a:xfrm>
              <a:off x="4361223" y="2474148"/>
              <a:ext cx="609607" cy="3026347"/>
            </a:xfrm>
            <a:custGeom>
              <a:avLst/>
              <a:gdLst>
                <a:gd name="connsiteX0" fmla="*/ 0 w 859294"/>
                <a:gd name="connsiteY0" fmla="*/ 0 h 2655640"/>
                <a:gd name="connsiteX1" fmla="*/ 808203 w 859294"/>
                <a:gd name="connsiteY1" fmla="*/ 1106517 h 2655640"/>
                <a:gd name="connsiteX2" fmla="*/ 779339 w 859294"/>
                <a:gd name="connsiteY2" fmla="*/ 2655640 h 2655640"/>
                <a:gd name="connsiteX3" fmla="*/ 779339 w 859294"/>
                <a:gd name="connsiteY3" fmla="*/ 2655640 h 2655640"/>
              </a:gdLst>
              <a:ahLst/>
              <a:cxnLst>
                <a:cxn ang="0">
                  <a:pos x="connsiteX0" y="connsiteY0"/>
                </a:cxn>
                <a:cxn ang="0">
                  <a:pos x="connsiteX1" y="connsiteY1"/>
                </a:cxn>
                <a:cxn ang="0">
                  <a:pos x="connsiteX2" y="connsiteY2"/>
                </a:cxn>
                <a:cxn ang="0">
                  <a:pos x="connsiteX3" y="connsiteY3"/>
                </a:cxn>
              </a:cxnLst>
              <a:rect l="l" t="t" r="r" b="b"/>
              <a:pathLst>
                <a:path w="859294" h="2655640">
                  <a:moveTo>
                    <a:pt x="0" y="0"/>
                  </a:moveTo>
                  <a:cubicBezTo>
                    <a:pt x="339156" y="331955"/>
                    <a:pt x="678313" y="663910"/>
                    <a:pt x="808203" y="1106517"/>
                  </a:cubicBezTo>
                  <a:cubicBezTo>
                    <a:pt x="938093" y="1549124"/>
                    <a:pt x="779339" y="2655640"/>
                    <a:pt x="779339" y="2655640"/>
                  </a:cubicBezTo>
                  <a:lnTo>
                    <a:pt x="779339" y="2655640"/>
                  </a:lnTo>
                </a:path>
              </a:pathLst>
            </a:custGeom>
            <a:ln w="38100" cap="flat" cmpd="sng" algn="ctr">
              <a:solidFill>
                <a:schemeClr val="bg1">
                  <a:lumMod val="6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Oval 118"/>
            <p:cNvSpPr/>
            <p:nvPr/>
          </p:nvSpPr>
          <p:spPr>
            <a:xfrm>
              <a:off x="4846130" y="4400057"/>
              <a:ext cx="261627" cy="261627"/>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auto">
                <a:lnSpc>
                  <a:spcPts val="1440"/>
                </a:lnSpc>
                <a:spcBef>
                  <a:spcPts val="0"/>
                </a:spcBef>
                <a:spcAft>
                  <a:spcPts val="0"/>
                </a:spcAft>
              </a:pPr>
              <a:r>
                <a:rPr lang="en-US" sz="1200" b="1" dirty="0">
                  <a:solidFill>
                    <a:srgbClr val="F2F2F2"/>
                  </a:solidFill>
                  <a:latin typeface="Arial"/>
                  <a:cs typeface="Arial"/>
                </a:rPr>
                <a:t>5</a:t>
              </a:r>
            </a:p>
          </p:txBody>
        </p:sp>
      </p:grpSp>
      <p:grpSp>
        <p:nvGrpSpPr>
          <p:cNvPr id="122" name="Group 121"/>
          <p:cNvGrpSpPr/>
          <p:nvPr/>
        </p:nvGrpSpPr>
        <p:grpSpPr>
          <a:xfrm>
            <a:off x="7079593" y="2655641"/>
            <a:ext cx="2422697" cy="2844854"/>
            <a:chOff x="5272563" y="2655641"/>
            <a:chExt cx="2422697" cy="2844854"/>
          </a:xfrm>
        </p:grpSpPr>
        <p:sp>
          <p:nvSpPr>
            <p:cNvPr id="127" name="TextBox 126"/>
            <p:cNvSpPr txBox="1"/>
            <p:nvPr/>
          </p:nvSpPr>
          <p:spPr>
            <a:xfrm>
              <a:off x="5502392" y="3530704"/>
              <a:ext cx="1579309" cy="1200329"/>
            </a:xfrm>
            <a:prstGeom prst="rect">
              <a:avLst/>
            </a:prstGeom>
            <a:noFill/>
          </p:spPr>
          <p:txBody>
            <a:bodyPr wrap="square" rtlCol="0">
              <a:spAutoFit/>
            </a:bodyPr>
            <a:lstStyle/>
            <a:p>
              <a:pPr algn="r" fontAlgn="auto">
                <a:spcBef>
                  <a:spcPts val="0"/>
                </a:spcBef>
                <a:spcAft>
                  <a:spcPts val="0"/>
                </a:spcAft>
              </a:pPr>
              <a:r>
                <a:rPr lang="en-US" sz="1200" dirty="0">
                  <a:solidFill>
                    <a:prstClr val="white">
                      <a:lumMod val="85000"/>
                    </a:prstClr>
                  </a:solidFill>
                  <a:latin typeface="Arial"/>
                  <a:cs typeface="Arial"/>
                </a:rPr>
                <a:t>Researcher assembles data set; describes it using metadata (Dublin core and domain-specific)</a:t>
              </a:r>
            </a:p>
          </p:txBody>
        </p:sp>
        <p:sp>
          <p:nvSpPr>
            <p:cNvPr id="128" name="Freeform 127"/>
            <p:cNvSpPr/>
            <p:nvPr/>
          </p:nvSpPr>
          <p:spPr>
            <a:xfrm>
              <a:off x="5272563" y="2655641"/>
              <a:ext cx="2164830" cy="858447"/>
            </a:xfrm>
            <a:custGeom>
              <a:avLst/>
              <a:gdLst>
                <a:gd name="connsiteX0" fmla="*/ 0 w 2164830"/>
                <a:gd name="connsiteY0" fmla="*/ 0 h 1241223"/>
                <a:gd name="connsiteX1" fmla="*/ 1058361 w 2164830"/>
                <a:gd name="connsiteY1" fmla="*/ 1000676 h 1241223"/>
                <a:gd name="connsiteX2" fmla="*/ 2164830 w 2164830"/>
                <a:gd name="connsiteY2" fmla="*/ 1241223 h 1241223"/>
              </a:gdLst>
              <a:ahLst/>
              <a:cxnLst>
                <a:cxn ang="0">
                  <a:pos x="connsiteX0" y="connsiteY0"/>
                </a:cxn>
                <a:cxn ang="0">
                  <a:pos x="connsiteX1" y="connsiteY1"/>
                </a:cxn>
                <a:cxn ang="0">
                  <a:pos x="connsiteX2" y="connsiteY2"/>
                </a:cxn>
              </a:cxnLst>
              <a:rect l="l" t="t" r="r" b="b"/>
              <a:pathLst>
                <a:path w="2164830" h="1241223">
                  <a:moveTo>
                    <a:pt x="0" y="0"/>
                  </a:moveTo>
                  <a:cubicBezTo>
                    <a:pt x="348778" y="396903"/>
                    <a:pt x="697556" y="793806"/>
                    <a:pt x="1058361" y="1000676"/>
                  </a:cubicBezTo>
                  <a:cubicBezTo>
                    <a:pt x="1419166" y="1207546"/>
                    <a:pt x="1970797" y="1199528"/>
                    <a:pt x="2164830" y="1241223"/>
                  </a:cubicBezTo>
                </a:path>
              </a:pathLst>
            </a:custGeom>
            <a:ln w="38100" cap="flat" cmpd="sng" algn="ctr">
              <a:solidFill>
                <a:schemeClr val="bg1">
                  <a:lumMod val="6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a:off x="5272564" y="4214519"/>
              <a:ext cx="2422696" cy="1285976"/>
            </a:xfrm>
            <a:custGeom>
              <a:avLst/>
              <a:gdLst>
                <a:gd name="connsiteX0" fmla="*/ 0 w 2482338"/>
                <a:gd name="connsiteY0" fmla="*/ 1202736 h 1202736"/>
                <a:gd name="connsiteX1" fmla="*/ 1818457 w 2482338"/>
                <a:gd name="connsiteY1" fmla="*/ 538825 h 1202736"/>
                <a:gd name="connsiteX2" fmla="*/ 2482338 w 2482338"/>
                <a:gd name="connsiteY2" fmla="*/ 0 h 1202736"/>
                <a:gd name="connsiteX3" fmla="*/ 2482338 w 2482338"/>
                <a:gd name="connsiteY3" fmla="*/ 0 h 1202736"/>
              </a:gdLst>
              <a:ahLst/>
              <a:cxnLst>
                <a:cxn ang="0">
                  <a:pos x="connsiteX0" y="connsiteY0"/>
                </a:cxn>
                <a:cxn ang="0">
                  <a:pos x="connsiteX1" y="connsiteY1"/>
                </a:cxn>
                <a:cxn ang="0">
                  <a:pos x="connsiteX2" y="connsiteY2"/>
                </a:cxn>
                <a:cxn ang="0">
                  <a:pos x="connsiteX3" y="connsiteY3"/>
                </a:cxn>
              </a:cxnLst>
              <a:rect l="l" t="t" r="r" b="b"/>
              <a:pathLst>
                <a:path w="2482338" h="1202736">
                  <a:moveTo>
                    <a:pt x="0" y="1202736"/>
                  </a:moveTo>
                  <a:cubicBezTo>
                    <a:pt x="702367" y="971008"/>
                    <a:pt x="1404734" y="739281"/>
                    <a:pt x="1818457" y="538825"/>
                  </a:cubicBezTo>
                  <a:cubicBezTo>
                    <a:pt x="2232180" y="338369"/>
                    <a:pt x="2482338" y="0"/>
                    <a:pt x="2482338" y="0"/>
                  </a:cubicBezTo>
                  <a:lnTo>
                    <a:pt x="2482338" y="0"/>
                  </a:lnTo>
                </a:path>
              </a:pathLst>
            </a:custGeom>
            <a:ln w="38100" cap="flat" cmpd="sng" algn="ctr">
              <a:solidFill>
                <a:schemeClr val="bg1">
                  <a:lumMod val="6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Oval 132"/>
            <p:cNvSpPr/>
            <p:nvPr/>
          </p:nvSpPr>
          <p:spPr>
            <a:xfrm>
              <a:off x="6198861" y="3205990"/>
              <a:ext cx="261627" cy="261627"/>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auto">
                <a:lnSpc>
                  <a:spcPts val="1440"/>
                </a:lnSpc>
                <a:spcBef>
                  <a:spcPts val="0"/>
                </a:spcBef>
                <a:spcAft>
                  <a:spcPts val="0"/>
                </a:spcAft>
              </a:pPr>
              <a:r>
                <a:rPr lang="en-US" sz="1200" b="1" dirty="0">
                  <a:solidFill>
                    <a:srgbClr val="F2F2F2"/>
                  </a:solidFill>
                  <a:latin typeface="Arial"/>
                  <a:cs typeface="Arial"/>
                </a:rPr>
                <a:t>6</a:t>
              </a:r>
            </a:p>
          </p:txBody>
        </p:sp>
        <p:sp>
          <p:nvSpPr>
            <p:cNvPr id="134" name="Oval 133"/>
            <p:cNvSpPr/>
            <p:nvPr/>
          </p:nvSpPr>
          <p:spPr>
            <a:xfrm>
              <a:off x="6626437" y="4797667"/>
              <a:ext cx="261627" cy="261627"/>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auto">
                <a:lnSpc>
                  <a:spcPts val="1440"/>
                </a:lnSpc>
                <a:spcBef>
                  <a:spcPts val="0"/>
                </a:spcBef>
                <a:spcAft>
                  <a:spcPts val="0"/>
                </a:spcAft>
              </a:pPr>
              <a:r>
                <a:rPr lang="en-US" sz="1200" b="1" dirty="0">
                  <a:solidFill>
                    <a:srgbClr val="F2F2F2"/>
                  </a:solidFill>
                  <a:latin typeface="Arial"/>
                  <a:cs typeface="Arial"/>
                </a:rPr>
                <a:t>6</a:t>
              </a:r>
            </a:p>
          </p:txBody>
        </p:sp>
      </p:grpSp>
      <p:grpSp>
        <p:nvGrpSpPr>
          <p:cNvPr id="135" name="Group 134"/>
          <p:cNvGrpSpPr/>
          <p:nvPr/>
        </p:nvGrpSpPr>
        <p:grpSpPr>
          <a:xfrm>
            <a:off x="8457669" y="4289778"/>
            <a:ext cx="2313183" cy="2229238"/>
            <a:chOff x="6650639" y="4289778"/>
            <a:chExt cx="2313183" cy="2229238"/>
          </a:xfrm>
        </p:grpSpPr>
        <p:sp>
          <p:nvSpPr>
            <p:cNvPr id="136" name="TextBox 135"/>
            <p:cNvSpPr txBox="1"/>
            <p:nvPr/>
          </p:nvSpPr>
          <p:spPr>
            <a:xfrm>
              <a:off x="6650639" y="5253987"/>
              <a:ext cx="1714847" cy="830997"/>
            </a:xfrm>
            <a:prstGeom prst="rect">
              <a:avLst/>
            </a:prstGeom>
            <a:noFill/>
          </p:spPr>
          <p:txBody>
            <a:bodyPr wrap="square" rtlCol="0">
              <a:spAutoFit/>
            </a:bodyPr>
            <a:lstStyle/>
            <a:p>
              <a:pPr fontAlgn="auto">
                <a:spcBef>
                  <a:spcPts val="0"/>
                </a:spcBef>
                <a:spcAft>
                  <a:spcPts val="0"/>
                </a:spcAft>
              </a:pPr>
              <a:r>
                <a:rPr lang="en-US" sz="1200" dirty="0">
                  <a:solidFill>
                    <a:prstClr val="white">
                      <a:lumMod val="85000"/>
                    </a:prstClr>
                  </a:solidFill>
                  <a:latin typeface="Arial"/>
                  <a:cs typeface="Arial"/>
                </a:rPr>
                <a:t>Peers, collaborators search and discover datasets; transfer and share using Globus</a:t>
              </a:r>
            </a:p>
          </p:txBody>
        </p:sp>
        <p:pic>
          <p:nvPicPr>
            <p:cNvPr id="138" name="Content Placeholder 3" descr="three_users.png"/>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flipH="1">
              <a:off x="8095758" y="5650952"/>
              <a:ext cx="868064" cy="868064"/>
            </a:xfrm>
            <a:prstGeom prst="rect">
              <a:avLst/>
            </a:prstGeom>
          </p:spPr>
        </p:pic>
        <p:sp>
          <p:nvSpPr>
            <p:cNvPr id="139" name="Freeform 138"/>
            <p:cNvSpPr/>
            <p:nvPr/>
          </p:nvSpPr>
          <p:spPr>
            <a:xfrm>
              <a:off x="7878498" y="4289778"/>
              <a:ext cx="512909" cy="1312912"/>
            </a:xfrm>
            <a:custGeom>
              <a:avLst/>
              <a:gdLst>
                <a:gd name="connsiteX0" fmla="*/ 0 w 322002"/>
                <a:gd name="connsiteY0" fmla="*/ 0 h 1222963"/>
                <a:gd name="connsiteX1" fmla="*/ 282222 w 322002"/>
                <a:gd name="connsiteY1" fmla="*/ 771407 h 1222963"/>
                <a:gd name="connsiteX2" fmla="*/ 319851 w 322002"/>
                <a:gd name="connsiteY2" fmla="*/ 1222963 h 1222963"/>
                <a:gd name="connsiteX3" fmla="*/ 319851 w 322002"/>
                <a:gd name="connsiteY3" fmla="*/ 1222963 h 1222963"/>
              </a:gdLst>
              <a:ahLst/>
              <a:cxnLst>
                <a:cxn ang="0">
                  <a:pos x="connsiteX0" y="connsiteY0"/>
                </a:cxn>
                <a:cxn ang="0">
                  <a:pos x="connsiteX1" y="connsiteY1"/>
                </a:cxn>
                <a:cxn ang="0">
                  <a:pos x="connsiteX2" y="connsiteY2"/>
                </a:cxn>
                <a:cxn ang="0">
                  <a:pos x="connsiteX3" y="connsiteY3"/>
                </a:cxn>
              </a:cxnLst>
              <a:rect l="l" t="t" r="r" b="b"/>
              <a:pathLst>
                <a:path w="322002" h="1222963">
                  <a:moveTo>
                    <a:pt x="0" y="0"/>
                  </a:moveTo>
                  <a:cubicBezTo>
                    <a:pt x="114457" y="283790"/>
                    <a:pt x="228914" y="567580"/>
                    <a:pt x="282222" y="771407"/>
                  </a:cubicBezTo>
                  <a:cubicBezTo>
                    <a:pt x="335531" y="975234"/>
                    <a:pt x="319851" y="1222963"/>
                    <a:pt x="319851" y="1222963"/>
                  </a:cubicBezTo>
                  <a:lnTo>
                    <a:pt x="319851" y="1222963"/>
                  </a:lnTo>
                </a:path>
              </a:pathLst>
            </a:custGeom>
            <a:ln w="38100" cap="flat" cmpd="sng" algn="ctr">
              <a:solidFill>
                <a:schemeClr val="bg1">
                  <a:lumMod val="6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Oval 139"/>
            <p:cNvSpPr/>
            <p:nvPr/>
          </p:nvSpPr>
          <p:spPr>
            <a:xfrm>
              <a:off x="8129780" y="4854901"/>
              <a:ext cx="261627" cy="261627"/>
            </a:xfrm>
            <a:prstGeom prst="ellipse">
              <a:avLst/>
            </a:prstGeom>
            <a:solidFill>
              <a:srgbClr val="265B9B"/>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auto">
                <a:lnSpc>
                  <a:spcPts val="1440"/>
                </a:lnSpc>
                <a:spcBef>
                  <a:spcPts val="0"/>
                </a:spcBef>
                <a:spcAft>
                  <a:spcPts val="0"/>
                </a:spcAft>
              </a:pPr>
              <a:r>
                <a:rPr lang="en-US" sz="1200" b="1" dirty="0">
                  <a:solidFill>
                    <a:srgbClr val="F2F2F2"/>
                  </a:solidFill>
                  <a:latin typeface="Arial"/>
                  <a:cs typeface="Arial"/>
                </a:rPr>
                <a:t>8</a:t>
              </a:r>
            </a:p>
          </p:txBody>
        </p:sp>
      </p:grpSp>
      <p:grpSp>
        <p:nvGrpSpPr>
          <p:cNvPr id="144" name="Group 143"/>
          <p:cNvGrpSpPr/>
          <p:nvPr/>
        </p:nvGrpSpPr>
        <p:grpSpPr>
          <a:xfrm>
            <a:off x="8932407" y="3043731"/>
            <a:ext cx="1965619" cy="1425283"/>
            <a:chOff x="7125377" y="3043730"/>
            <a:chExt cx="1965619" cy="1425283"/>
          </a:xfrm>
        </p:grpSpPr>
        <p:grpSp>
          <p:nvGrpSpPr>
            <p:cNvPr id="145" name="Group 144"/>
            <p:cNvGrpSpPr/>
            <p:nvPr/>
          </p:nvGrpSpPr>
          <p:grpSpPr>
            <a:xfrm>
              <a:off x="7583319" y="3043730"/>
              <a:ext cx="1376616" cy="919550"/>
              <a:chOff x="5781259" y="4053869"/>
              <a:chExt cx="2844628" cy="1900150"/>
            </a:xfrm>
          </p:grpSpPr>
          <p:pic>
            <p:nvPicPr>
              <p:cNvPr id="150" name="Picture 149" descr="thumb.jp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781259" y="4053869"/>
                <a:ext cx="2843980" cy="1900150"/>
              </a:xfrm>
              <a:prstGeom prst="rect">
                <a:avLst/>
              </a:prstGeom>
            </p:spPr>
          </p:pic>
          <p:sp>
            <p:nvSpPr>
              <p:cNvPr id="151" name="Rectangle 150"/>
              <p:cNvSpPr/>
              <p:nvPr/>
            </p:nvSpPr>
            <p:spPr>
              <a:xfrm>
                <a:off x="5781259" y="4053869"/>
                <a:ext cx="2844628" cy="1900150"/>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grpSp>
        <p:grpSp>
          <p:nvGrpSpPr>
            <p:cNvPr id="146" name="Group 145"/>
            <p:cNvGrpSpPr/>
            <p:nvPr/>
          </p:nvGrpSpPr>
          <p:grpSpPr>
            <a:xfrm>
              <a:off x="7125377" y="3629956"/>
              <a:ext cx="784186" cy="537528"/>
              <a:chOff x="598401" y="2383515"/>
              <a:chExt cx="784186" cy="537528"/>
            </a:xfrm>
          </p:grpSpPr>
          <p:sp>
            <p:nvSpPr>
              <p:cNvPr id="148" name="Rounded Rectangle 147"/>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9" name="Picture 148" descr="globus_connect_logo.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sp>
          <p:nvSpPr>
            <p:cNvPr id="147" name="TextBox 146"/>
            <p:cNvSpPr txBox="1"/>
            <p:nvPr/>
          </p:nvSpPr>
          <p:spPr>
            <a:xfrm>
              <a:off x="8077232" y="4007348"/>
              <a:ext cx="1013764" cy="461665"/>
            </a:xfrm>
            <a:prstGeom prst="rect">
              <a:avLst/>
            </a:prstGeom>
            <a:noFill/>
          </p:spPr>
          <p:txBody>
            <a:bodyPr wrap="square" rtlCol="0">
              <a:spAutoFit/>
            </a:bodyPr>
            <a:lstStyle/>
            <a:p>
              <a:pPr algn="ctr" fontAlgn="auto">
                <a:spcBef>
                  <a:spcPts val="0"/>
                </a:spcBef>
                <a:spcAft>
                  <a:spcPts val="0"/>
                </a:spcAft>
              </a:pPr>
              <a:r>
                <a:rPr lang="en-US" sz="1200" b="1" dirty="0">
                  <a:solidFill>
                    <a:schemeClr val="accent1">
                      <a:lumMod val="40000"/>
                      <a:lumOff val="60000"/>
                    </a:schemeClr>
                  </a:solidFill>
                  <a:latin typeface="Arial"/>
                  <a:cs typeface="Arial"/>
                </a:rPr>
                <a:t>Publication Repository</a:t>
              </a:r>
            </a:p>
          </p:txBody>
        </p:sp>
      </p:grpSp>
      <p:grpSp>
        <p:nvGrpSpPr>
          <p:cNvPr id="152" name="Group 151"/>
          <p:cNvGrpSpPr/>
          <p:nvPr/>
        </p:nvGrpSpPr>
        <p:grpSpPr>
          <a:xfrm>
            <a:off x="5254990" y="5320922"/>
            <a:ext cx="2446524" cy="1277447"/>
            <a:chOff x="3447961" y="5320921"/>
            <a:chExt cx="2446524" cy="1277447"/>
          </a:xfrm>
        </p:grpSpPr>
        <p:grpSp>
          <p:nvGrpSpPr>
            <p:cNvPr id="153" name="Group 152"/>
            <p:cNvGrpSpPr/>
            <p:nvPr/>
          </p:nvGrpSpPr>
          <p:grpSpPr>
            <a:xfrm>
              <a:off x="4361223" y="5602690"/>
              <a:ext cx="1083272" cy="723767"/>
              <a:chOff x="3215682" y="3378768"/>
              <a:chExt cx="2843979" cy="1900149"/>
            </a:xfrm>
          </p:grpSpPr>
          <p:pic>
            <p:nvPicPr>
              <p:cNvPr id="159" name="Picture 158" descr="hp-z620-e5-2650-quadro-4000-8c.jpg"/>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3215682" y="3378768"/>
                <a:ext cx="2843979" cy="1900149"/>
              </a:xfrm>
              <a:prstGeom prst="rect">
                <a:avLst/>
              </a:prstGeom>
            </p:spPr>
          </p:pic>
          <p:sp>
            <p:nvSpPr>
              <p:cNvPr id="160" name="Rectangle 159"/>
              <p:cNvSpPr/>
              <p:nvPr/>
            </p:nvSpPr>
            <p:spPr>
              <a:xfrm>
                <a:off x="3215682" y="3378768"/>
                <a:ext cx="2843979" cy="1900149"/>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grpSp>
        <p:pic>
          <p:nvPicPr>
            <p:cNvPr id="154" name="Picture 153" descr="engineer_icon.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447961" y="5500495"/>
              <a:ext cx="805833" cy="805833"/>
            </a:xfrm>
            <a:prstGeom prst="rect">
              <a:avLst/>
            </a:prstGeom>
          </p:spPr>
        </p:pic>
        <p:grpSp>
          <p:nvGrpSpPr>
            <p:cNvPr id="155" name="Group 154"/>
            <p:cNvGrpSpPr/>
            <p:nvPr/>
          </p:nvGrpSpPr>
          <p:grpSpPr>
            <a:xfrm>
              <a:off x="5110299" y="5320921"/>
              <a:ext cx="784186" cy="537528"/>
              <a:chOff x="598401" y="2383515"/>
              <a:chExt cx="784186" cy="537528"/>
            </a:xfrm>
          </p:grpSpPr>
          <p:sp>
            <p:nvSpPr>
              <p:cNvPr id="157" name="Rounded Rectangle 156"/>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8" name="Picture 157" descr="globus_connect_logo.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sp>
          <p:nvSpPr>
            <p:cNvPr id="156" name="TextBox 155"/>
            <p:cNvSpPr txBox="1"/>
            <p:nvPr/>
          </p:nvSpPr>
          <p:spPr>
            <a:xfrm>
              <a:off x="4021639" y="6321369"/>
              <a:ext cx="1789058" cy="276999"/>
            </a:xfrm>
            <a:prstGeom prst="rect">
              <a:avLst/>
            </a:prstGeom>
            <a:noFill/>
          </p:spPr>
          <p:txBody>
            <a:bodyPr wrap="square" rtlCol="0">
              <a:spAutoFit/>
            </a:bodyPr>
            <a:lstStyle/>
            <a:p>
              <a:pPr algn="ctr" fontAlgn="auto">
                <a:spcBef>
                  <a:spcPts val="0"/>
                </a:spcBef>
                <a:spcAft>
                  <a:spcPts val="0"/>
                </a:spcAft>
              </a:pPr>
              <a:r>
                <a:rPr lang="en-US" sz="1200" b="1" dirty="0">
                  <a:solidFill>
                    <a:schemeClr val="accent1">
                      <a:lumMod val="40000"/>
                      <a:lumOff val="60000"/>
                    </a:schemeClr>
                  </a:solidFill>
                  <a:latin typeface="Arial"/>
                  <a:cs typeface="Arial"/>
                </a:rPr>
                <a:t>Personal Computer</a:t>
              </a:r>
            </a:p>
          </p:txBody>
        </p:sp>
      </p:grpSp>
      <p:sp>
        <p:nvSpPr>
          <p:cNvPr id="161" name="Rounded Rectangle 160"/>
          <p:cNvSpPr/>
          <p:nvPr/>
        </p:nvSpPr>
        <p:spPr>
          <a:xfrm>
            <a:off x="3338260" y="2369868"/>
            <a:ext cx="1140035" cy="340519"/>
          </a:xfrm>
          <a:prstGeom prst="roundRect">
            <a:avLst/>
          </a:prstGeom>
          <a:solidFill>
            <a:srgbClr val="376092"/>
          </a:solidFill>
          <a:ln>
            <a:solidFill>
              <a:schemeClr val="bg1"/>
            </a:solidFill>
          </a:ln>
          <a:effectLst>
            <a:glow rad="101600">
              <a:schemeClr val="accent1">
                <a:satMod val="175000"/>
                <a:alpha val="40000"/>
              </a:schemeClr>
            </a:glow>
          </a:effectLst>
        </p:spPr>
        <p:txBody>
          <a:bodyPr wrap="square" rtlCol="0" anchor="ctr">
            <a:spAutoFit/>
          </a:bodyPr>
          <a:lstStyle/>
          <a:p>
            <a:pPr algn="ctr"/>
            <a:r>
              <a:rPr lang="en-US" sz="1400" b="1" dirty="0">
                <a:solidFill>
                  <a:schemeClr val="bg1"/>
                </a:solidFill>
                <a:latin typeface="Arial"/>
                <a:cs typeface="Arial"/>
              </a:rPr>
              <a:t>Transfer</a:t>
            </a:r>
          </a:p>
        </p:txBody>
      </p:sp>
      <p:sp>
        <p:nvSpPr>
          <p:cNvPr id="162" name="Rounded Rectangle 161"/>
          <p:cNvSpPr/>
          <p:nvPr/>
        </p:nvSpPr>
        <p:spPr>
          <a:xfrm>
            <a:off x="5791692" y="2768412"/>
            <a:ext cx="753120" cy="340519"/>
          </a:xfrm>
          <a:prstGeom prst="roundRect">
            <a:avLst/>
          </a:prstGeom>
          <a:solidFill>
            <a:srgbClr val="376092"/>
          </a:solidFill>
          <a:ln>
            <a:solidFill>
              <a:schemeClr val="bg1"/>
            </a:solidFill>
          </a:ln>
          <a:effectLst>
            <a:glow rad="101600">
              <a:schemeClr val="accent1">
                <a:satMod val="175000"/>
                <a:alpha val="40000"/>
              </a:schemeClr>
            </a:glow>
          </a:effectLst>
        </p:spPr>
        <p:txBody>
          <a:bodyPr wrap="square" rtlCol="0" anchor="ctr">
            <a:spAutoFit/>
          </a:bodyPr>
          <a:lstStyle/>
          <a:p>
            <a:pPr algn="ctr"/>
            <a:r>
              <a:rPr lang="en-US" sz="1400" b="1" dirty="0">
                <a:solidFill>
                  <a:schemeClr val="bg1"/>
                </a:solidFill>
                <a:latin typeface="Arial"/>
                <a:cs typeface="Arial"/>
              </a:rPr>
              <a:t>Share</a:t>
            </a:r>
          </a:p>
        </p:txBody>
      </p:sp>
      <p:sp>
        <p:nvSpPr>
          <p:cNvPr id="163" name="Rounded Rectangle 162"/>
          <p:cNvSpPr/>
          <p:nvPr/>
        </p:nvSpPr>
        <p:spPr>
          <a:xfrm>
            <a:off x="7309421" y="4799670"/>
            <a:ext cx="958096" cy="340519"/>
          </a:xfrm>
          <a:prstGeom prst="roundRect">
            <a:avLst/>
          </a:prstGeom>
          <a:solidFill>
            <a:srgbClr val="376092"/>
          </a:solidFill>
          <a:ln>
            <a:solidFill>
              <a:schemeClr val="bg1"/>
            </a:solidFill>
          </a:ln>
          <a:effectLst>
            <a:glow rad="101600">
              <a:schemeClr val="accent1">
                <a:satMod val="175000"/>
                <a:alpha val="40000"/>
              </a:schemeClr>
            </a:glow>
          </a:effectLst>
        </p:spPr>
        <p:txBody>
          <a:bodyPr wrap="square" rtlCol="0" anchor="ctr">
            <a:spAutoFit/>
          </a:bodyPr>
          <a:lstStyle/>
          <a:p>
            <a:pPr algn="ctr"/>
            <a:r>
              <a:rPr lang="en-US" sz="1400" b="1" dirty="0">
                <a:solidFill>
                  <a:schemeClr val="bg1"/>
                </a:solidFill>
                <a:latin typeface="Arial"/>
                <a:cs typeface="Arial"/>
              </a:rPr>
              <a:t>Publish</a:t>
            </a:r>
          </a:p>
        </p:txBody>
      </p:sp>
      <p:sp>
        <p:nvSpPr>
          <p:cNvPr id="164" name="Rounded Rectangle 163"/>
          <p:cNvSpPr/>
          <p:nvPr/>
        </p:nvSpPr>
        <p:spPr>
          <a:xfrm>
            <a:off x="8433466" y="6178498"/>
            <a:ext cx="1102722" cy="340519"/>
          </a:xfrm>
          <a:prstGeom prst="roundRect">
            <a:avLst/>
          </a:prstGeom>
          <a:solidFill>
            <a:srgbClr val="376092"/>
          </a:solidFill>
          <a:ln>
            <a:solidFill>
              <a:schemeClr val="bg1"/>
            </a:solidFill>
          </a:ln>
          <a:effectLst>
            <a:glow rad="101600">
              <a:schemeClr val="accent1">
                <a:satMod val="175000"/>
                <a:alpha val="40000"/>
              </a:schemeClr>
            </a:glow>
          </a:effectLst>
        </p:spPr>
        <p:txBody>
          <a:bodyPr wrap="square" rtlCol="0" anchor="ctr">
            <a:spAutoFit/>
          </a:bodyPr>
          <a:lstStyle/>
          <a:p>
            <a:pPr algn="ctr"/>
            <a:r>
              <a:rPr lang="en-US" sz="1400" b="1" dirty="0">
                <a:solidFill>
                  <a:schemeClr val="bg1"/>
                </a:solidFill>
                <a:latin typeface="Arial"/>
                <a:cs typeface="Arial"/>
              </a:rPr>
              <a:t>Discover</a:t>
            </a:r>
          </a:p>
        </p:txBody>
      </p:sp>
      <p:grpSp>
        <p:nvGrpSpPr>
          <p:cNvPr id="19" name="Group 18"/>
          <p:cNvGrpSpPr/>
          <p:nvPr/>
        </p:nvGrpSpPr>
        <p:grpSpPr>
          <a:xfrm>
            <a:off x="552212" y="4659439"/>
            <a:ext cx="4025842" cy="1624676"/>
            <a:chOff x="171207" y="4481432"/>
            <a:chExt cx="2775185" cy="2259771"/>
          </a:xfrm>
        </p:grpSpPr>
        <p:sp>
          <p:nvSpPr>
            <p:cNvPr id="121" name="Rounded Rectangle 120"/>
            <p:cNvSpPr/>
            <p:nvPr/>
          </p:nvSpPr>
          <p:spPr>
            <a:xfrm>
              <a:off x="171207" y="4481432"/>
              <a:ext cx="2775185" cy="2203329"/>
            </a:xfrm>
            <a:prstGeom prst="roundRect">
              <a:avLst>
                <a:gd name="adj" fmla="val 3004"/>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9528C"/>
                </a:solidFill>
              </a:endParaRPr>
            </a:p>
          </p:txBody>
        </p:sp>
        <p:sp>
          <p:nvSpPr>
            <p:cNvPr id="120" name="Content Placeholder 3"/>
            <p:cNvSpPr txBox="1">
              <a:spLocks/>
            </p:cNvSpPr>
            <p:nvPr/>
          </p:nvSpPr>
          <p:spPr>
            <a:xfrm>
              <a:off x="246467" y="4574000"/>
              <a:ext cx="2671704" cy="2167203"/>
            </a:xfrm>
            <a:prstGeom prst="rect">
              <a:avLst/>
            </a:prstGeom>
          </p:spPr>
          <p:txBody>
            <a:bodyPr vert="horz" lIns="91440" tIns="45720" rIns="91440" bIns="45720" rtlCol="0">
              <a:noAutofit/>
            </a:bodyPr>
            <a:lstStyle>
              <a:lvl1pPr marL="342900" indent="-342900" eaLnBrk="1" latinLnBrk="0" hangingPunct="1">
                <a:spcBef>
                  <a:spcPts val="1400"/>
                </a:spcBef>
                <a:buFont typeface="Arial"/>
                <a:buChar char="•"/>
                <a:defRPr sz="2800" b="1" i="0">
                  <a:solidFill>
                    <a:schemeClr val="bg1">
                      <a:lumMod val="95000"/>
                    </a:schemeClr>
                  </a:solidFill>
                  <a:latin typeface="Arial"/>
                  <a:ea typeface="+mn-ea"/>
                  <a:cs typeface="Arial"/>
                </a:defRPr>
              </a:lvl1pPr>
              <a:lvl2pPr marL="742950" indent="-285750" eaLnBrk="1" latinLnBrk="0" hangingPunct="1">
                <a:spcBef>
                  <a:spcPct val="20000"/>
                </a:spcBef>
                <a:buFont typeface="Arial"/>
                <a:buChar char="–"/>
                <a:defRPr sz="2800" b="0" i="0">
                  <a:solidFill>
                    <a:schemeClr val="bg1">
                      <a:lumMod val="95000"/>
                    </a:schemeClr>
                  </a:solidFill>
                  <a:latin typeface="Arial"/>
                  <a:ea typeface="+mn-ea"/>
                  <a:cs typeface="Arial"/>
                </a:defRPr>
              </a:lvl2pPr>
              <a:lvl3pPr marL="1143000" indent="-228600" eaLnBrk="1" latinLnBrk="0" hangingPunct="1">
                <a:spcBef>
                  <a:spcPct val="20000"/>
                </a:spcBef>
                <a:buSzPct val="80000"/>
                <a:buFont typeface="Courier New"/>
                <a:buChar char="o"/>
                <a:defRPr sz="2400" b="0" i="0">
                  <a:solidFill>
                    <a:schemeClr val="bg1">
                      <a:lumMod val="95000"/>
                    </a:schemeClr>
                  </a:solidFill>
                  <a:latin typeface="Arial"/>
                  <a:ea typeface="+mn-ea"/>
                  <a:cs typeface="Arial"/>
                </a:defRPr>
              </a:lvl3pPr>
              <a:lvl4pPr marL="1600200" indent="-228600" eaLnBrk="1" latinLnBrk="0" hangingPunct="1">
                <a:spcBef>
                  <a:spcPct val="20000"/>
                </a:spcBef>
                <a:buFont typeface="Arial"/>
                <a:buChar char="–"/>
                <a:defRPr sz="2000" b="0" i="0">
                  <a:solidFill>
                    <a:schemeClr val="bg1">
                      <a:lumMod val="95000"/>
                    </a:schemeClr>
                  </a:solidFill>
                  <a:latin typeface="Museo Sans 300"/>
                  <a:ea typeface="+mn-ea"/>
                  <a:cs typeface="Museo Sans 300"/>
                </a:defRPr>
              </a:lvl4pPr>
              <a:lvl5pPr marL="2057400" indent="-228600" eaLnBrk="1" latinLnBrk="0" hangingPunct="1">
                <a:spcBef>
                  <a:spcPct val="20000"/>
                </a:spcBef>
                <a:buFont typeface="Arial"/>
                <a:buChar char="»"/>
                <a:defRPr sz="2000" b="0" i="0">
                  <a:solidFill>
                    <a:schemeClr val="bg1">
                      <a:lumMod val="95000"/>
                    </a:schemeClr>
                  </a:solidFill>
                  <a:latin typeface="Museo Sans 300"/>
                  <a:ea typeface="+mn-ea"/>
                  <a:cs typeface="Museo Sans 300"/>
                </a:defRPr>
              </a:lvl5pPr>
              <a:lvl6pPr marL="2514600" indent="-228600">
                <a:spcBef>
                  <a:spcPct val="20000"/>
                </a:spcBef>
                <a:buFont typeface="Arial"/>
                <a:buChar char="•"/>
                <a:defRPr sz="2000">
                  <a:latin typeface="+mn-lt"/>
                  <a:ea typeface="+mn-ea"/>
                  <a:cs typeface="+mn-cs"/>
                </a:defRPr>
              </a:lvl6pPr>
              <a:lvl7pPr marL="2971800" indent="-228600">
                <a:spcBef>
                  <a:spcPct val="20000"/>
                </a:spcBef>
                <a:buFont typeface="Arial"/>
                <a:buChar char="•"/>
                <a:defRPr sz="2000">
                  <a:latin typeface="+mn-lt"/>
                  <a:ea typeface="+mn-ea"/>
                  <a:cs typeface="+mn-cs"/>
                </a:defRPr>
              </a:lvl7pPr>
              <a:lvl8pPr marL="3429000" indent="-228600">
                <a:spcBef>
                  <a:spcPct val="20000"/>
                </a:spcBef>
                <a:buFont typeface="Arial"/>
                <a:buChar char="•"/>
                <a:defRPr sz="2000">
                  <a:latin typeface="+mn-lt"/>
                  <a:ea typeface="+mn-ea"/>
                  <a:cs typeface="+mn-cs"/>
                </a:defRPr>
              </a:lvl8pPr>
              <a:lvl9pPr marL="3886200" indent="-228600">
                <a:spcBef>
                  <a:spcPct val="20000"/>
                </a:spcBef>
                <a:buFont typeface="Arial"/>
                <a:buChar char="•"/>
                <a:defRPr sz="2000">
                  <a:latin typeface="+mn-lt"/>
                  <a:ea typeface="+mn-ea"/>
                  <a:cs typeface="+mn-cs"/>
                </a:defRPr>
              </a:lvl9pPr>
            </a:lstStyle>
            <a:p>
              <a:pPr marL="169863" indent="-169863">
                <a:spcBef>
                  <a:spcPts val="800"/>
                </a:spcBef>
              </a:pPr>
              <a:r>
                <a:rPr lang="en-US" sz="2400" dirty="0">
                  <a:solidFill>
                    <a:srgbClr val="29528C"/>
                  </a:solidFill>
                  <a:sym typeface="Wingdings"/>
                </a:rPr>
                <a:t>Use a Web browser</a:t>
              </a:r>
            </a:p>
            <a:p>
              <a:pPr marL="169863" indent="-169863">
                <a:spcBef>
                  <a:spcPts val="800"/>
                </a:spcBef>
              </a:pPr>
              <a:r>
                <a:rPr lang="en-US" sz="2400" dirty="0">
                  <a:solidFill>
                    <a:srgbClr val="29528C"/>
                  </a:solidFill>
                  <a:sym typeface="Wingdings"/>
                </a:rPr>
                <a:t>Access any storage </a:t>
              </a:r>
            </a:p>
            <a:p>
              <a:pPr marL="169863" indent="-169863">
                <a:spcBef>
                  <a:spcPts val="800"/>
                </a:spcBef>
              </a:pPr>
              <a:r>
                <a:rPr lang="en-US" sz="2400" dirty="0">
                  <a:solidFill>
                    <a:srgbClr val="29528C"/>
                  </a:solidFill>
                  <a:sym typeface="Wingdings"/>
                </a:rPr>
                <a:t>Use an existing identity</a:t>
              </a:r>
            </a:p>
          </p:txBody>
        </p:sp>
      </p:grpSp>
      <p:pic>
        <p:nvPicPr>
          <p:cNvPr id="3" name="Picture 2"/>
          <p:cNvPicPr>
            <a:picLocks noChangeAspect="1"/>
          </p:cNvPicPr>
          <p:nvPr/>
        </p:nvPicPr>
        <p:blipFill>
          <a:blip r:embed="rId13"/>
          <a:stretch>
            <a:fillRect/>
          </a:stretch>
        </p:blipFill>
        <p:spPr>
          <a:xfrm>
            <a:off x="5171327" y="1256291"/>
            <a:ext cx="1403250" cy="938173"/>
          </a:xfrm>
          <a:prstGeom prst="rect">
            <a:avLst/>
          </a:prstGeom>
        </p:spPr>
      </p:pic>
      <p:grpSp>
        <p:nvGrpSpPr>
          <p:cNvPr id="141" name="Group 140"/>
          <p:cNvGrpSpPr/>
          <p:nvPr/>
        </p:nvGrpSpPr>
        <p:grpSpPr>
          <a:xfrm>
            <a:off x="5939231" y="2008739"/>
            <a:ext cx="784186" cy="537528"/>
            <a:chOff x="598401" y="2383515"/>
            <a:chExt cx="784186" cy="537528"/>
          </a:xfrm>
        </p:grpSpPr>
        <p:sp>
          <p:nvSpPr>
            <p:cNvPr id="142" name="Rounded Rectangle 141"/>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3" name="Picture 142" descr="globus_connect_logo.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spTree>
    <p:extLst>
      <p:ext uri="{BB962C8B-B14F-4D97-AF65-F5344CB8AC3E}">
        <p14:creationId xmlns:p14="http://schemas.microsoft.com/office/powerpoint/2010/main" val="179062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down)">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wipe(left)">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down)">
                                      <p:cBhvr>
                                        <p:cTn id="21" dur="500"/>
                                        <p:tgtEl>
                                          <p:spTgt spid="1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wipe(down)">
                                      <p:cBhvr>
                                        <p:cTn id="26" dur="500"/>
                                        <p:tgtEl>
                                          <p:spTgt spid="10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wipe(up)">
                                      <p:cBhvr>
                                        <p:cTn id="31" dur="500"/>
                                        <p:tgtEl>
                                          <p:spTgt spid="116"/>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1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left)">
                                      <p:cBhvr>
                                        <p:cTn id="43" dur="500"/>
                                        <p:tgtEl>
                                          <p:spTgt spid="122"/>
                                        </p:tgtEl>
                                      </p:cBhvr>
                                    </p:animEffec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1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wipe(up)">
                                      <p:cBhvr>
                                        <p:cTn id="51" dur="500"/>
                                        <p:tgtEl>
                                          <p:spTgt spid="108"/>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6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35"/>
                                        </p:tgtEl>
                                        <p:attrNameLst>
                                          <p:attrName>style.visibility</p:attrName>
                                        </p:attrNameLst>
                                      </p:cBhvr>
                                      <p:to>
                                        <p:strVal val="visible"/>
                                      </p:to>
                                    </p:set>
                                    <p:animEffect transition="in" filter="wipe(up)">
                                      <p:cBhvr>
                                        <p:cTn id="60" dur="500"/>
                                        <p:tgtEl>
                                          <p:spTgt spid="135"/>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animBg="1"/>
      <p:bldP spid="1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architecture: Hybrid SaaS</a:t>
            </a:r>
          </a:p>
        </p:txBody>
      </p:sp>
      <p:sp>
        <p:nvSpPr>
          <p:cNvPr id="5" name="Rounded Rectangle 4"/>
          <p:cNvSpPr/>
          <p:nvPr/>
        </p:nvSpPr>
        <p:spPr>
          <a:xfrm>
            <a:off x="777240" y="1143000"/>
            <a:ext cx="10750364" cy="5363404"/>
          </a:xfrm>
          <a:prstGeom prst="roundRect">
            <a:avLst>
              <a:gd name="adj" fmla="val 1594"/>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6815" y="2065904"/>
            <a:ext cx="642604" cy="709407"/>
          </a:xfrm>
          <a:prstGeom prst="rect">
            <a:avLst/>
          </a:prstGeom>
        </p:spPr>
      </p:pic>
      <p:sp>
        <p:nvSpPr>
          <p:cNvPr id="29" name="Rounded Rectangle 28"/>
          <p:cNvSpPr/>
          <p:nvPr/>
        </p:nvSpPr>
        <p:spPr>
          <a:xfrm>
            <a:off x="4637326" y="2595741"/>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globus_connect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392" y="2622920"/>
            <a:ext cx="722054" cy="483171"/>
          </a:xfrm>
          <a:prstGeom prst="rect">
            <a:avLst/>
          </a:prstGeom>
          <a:solidFill>
            <a:schemeClr val="bg1">
              <a:lumMod val="95000"/>
            </a:schemeClr>
          </a:solidFill>
        </p:spPr>
      </p:pic>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633" y="2065904"/>
            <a:ext cx="642604" cy="709407"/>
          </a:xfrm>
          <a:prstGeom prst="rect">
            <a:avLst/>
          </a:prstGeom>
        </p:spPr>
      </p:pic>
      <p:sp>
        <p:nvSpPr>
          <p:cNvPr id="32" name="Rounded Rectangle 31"/>
          <p:cNvSpPr/>
          <p:nvPr/>
        </p:nvSpPr>
        <p:spPr>
          <a:xfrm>
            <a:off x="7001144" y="2595741"/>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descr="globus_connect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210" y="2622920"/>
            <a:ext cx="722054" cy="483171"/>
          </a:xfrm>
          <a:prstGeom prst="rect">
            <a:avLst/>
          </a:prstGeom>
          <a:solidFill>
            <a:schemeClr val="bg1">
              <a:lumMod val="95000"/>
            </a:schemeClr>
          </a:solidFill>
        </p:spPr>
      </p:pic>
      <p:cxnSp>
        <p:nvCxnSpPr>
          <p:cNvPr id="46" name="Straight Connector 45"/>
          <p:cNvCxnSpPr/>
          <p:nvPr/>
        </p:nvCxnSpPr>
        <p:spPr>
          <a:xfrm>
            <a:off x="5029419" y="2420608"/>
            <a:ext cx="2221214" cy="0"/>
          </a:xfrm>
          <a:prstGeom prst="line">
            <a:avLst/>
          </a:prstGeom>
          <a:ln w="41275">
            <a:solidFill>
              <a:srgbClr val="92D050"/>
            </a:solidFill>
            <a:prstDash val="sysDot"/>
            <a:headEnd type="triangle" w="sm"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415605" y="1727523"/>
            <a:ext cx="1430997" cy="646331"/>
          </a:xfrm>
          <a:prstGeom prst="rect">
            <a:avLst/>
          </a:prstGeom>
          <a:noFill/>
        </p:spPr>
        <p:txBody>
          <a:bodyPr wrap="square" rtlCol="0">
            <a:spAutoFit/>
          </a:bodyPr>
          <a:lstStyle/>
          <a:p>
            <a:pPr algn="ctr"/>
            <a:r>
              <a:rPr lang="en-US" b="1" dirty="0">
                <a:solidFill>
                  <a:srgbClr val="92D050"/>
                </a:solidFill>
              </a:rPr>
              <a:t>DATA</a:t>
            </a:r>
          </a:p>
          <a:p>
            <a:pPr algn="ctr"/>
            <a:r>
              <a:rPr lang="en-US" b="1" dirty="0">
                <a:solidFill>
                  <a:srgbClr val="92D050"/>
                </a:solidFill>
              </a:rPr>
              <a:t>Channel</a:t>
            </a:r>
          </a:p>
        </p:txBody>
      </p:sp>
      <p:sp>
        <p:nvSpPr>
          <p:cNvPr id="48" name="TextBox 47"/>
          <p:cNvSpPr txBox="1"/>
          <p:nvPr/>
        </p:nvSpPr>
        <p:spPr>
          <a:xfrm>
            <a:off x="5470966" y="3097183"/>
            <a:ext cx="1416736" cy="646331"/>
          </a:xfrm>
          <a:prstGeom prst="rect">
            <a:avLst/>
          </a:prstGeom>
          <a:noFill/>
        </p:spPr>
        <p:txBody>
          <a:bodyPr wrap="square" rtlCol="0">
            <a:spAutoFit/>
          </a:bodyPr>
          <a:lstStyle/>
          <a:p>
            <a:pPr algn="ctr"/>
            <a:r>
              <a:rPr lang="en-US" b="1" dirty="0">
                <a:solidFill>
                  <a:srgbClr val="204078"/>
                </a:solidFill>
              </a:rPr>
              <a:t>CONTROL</a:t>
            </a:r>
          </a:p>
          <a:p>
            <a:pPr algn="ctr"/>
            <a:r>
              <a:rPr lang="en-US" b="1" dirty="0">
                <a:solidFill>
                  <a:srgbClr val="204078"/>
                </a:solidFill>
              </a:rPr>
              <a:t>Channel</a:t>
            </a:r>
          </a:p>
        </p:txBody>
      </p:sp>
      <p:sp>
        <p:nvSpPr>
          <p:cNvPr id="61" name="TextBox 60"/>
          <p:cNvSpPr txBox="1"/>
          <p:nvPr/>
        </p:nvSpPr>
        <p:spPr>
          <a:xfrm>
            <a:off x="2987383" y="2098626"/>
            <a:ext cx="1344163" cy="584775"/>
          </a:xfrm>
          <a:prstGeom prst="rect">
            <a:avLst/>
          </a:prstGeom>
          <a:noFill/>
        </p:spPr>
        <p:txBody>
          <a:bodyPr wrap="square" rtlCol="0">
            <a:spAutoFit/>
          </a:bodyPr>
          <a:lstStyle/>
          <a:p>
            <a:pPr algn="r"/>
            <a:r>
              <a:rPr lang="en-US" sz="1600" b="1" dirty="0"/>
              <a:t>Source</a:t>
            </a:r>
          </a:p>
          <a:p>
            <a:pPr algn="r"/>
            <a:r>
              <a:rPr lang="en-US" sz="1600" b="1" dirty="0"/>
              <a:t>Endpoint</a:t>
            </a:r>
          </a:p>
        </p:txBody>
      </p:sp>
      <p:sp>
        <p:nvSpPr>
          <p:cNvPr id="64" name="TextBox 63"/>
          <p:cNvSpPr txBox="1"/>
          <p:nvPr/>
        </p:nvSpPr>
        <p:spPr>
          <a:xfrm>
            <a:off x="7959496" y="2098625"/>
            <a:ext cx="1829121" cy="584775"/>
          </a:xfrm>
          <a:prstGeom prst="rect">
            <a:avLst/>
          </a:prstGeom>
          <a:noFill/>
        </p:spPr>
        <p:txBody>
          <a:bodyPr wrap="square" rtlCol="0">
            <a:spAutoFit/>
          </a:bodyPr>
          <a:lstStyle/>
          <a:p>
            <a:r>
              <a:rPr lang="en-US" sz="1600" b="1" dirty="0"/>
              <a:t>Destination</a:t>
            </a:r>
          </a:p>
          <a:p>
            <a:r>
              <a:rPr lang="en-US" sz="1600" b="1" dirty="0"/>
              <a:t>Endpoint</a:t>
            </a:r>
          </a:p>
        </p:txBody>
      </p:sp>
      <p:sp>
        <p:nvSpPr>
          <p:cNvPr id="65" name="TextBox 64"/>
          <p:cNvSpPr txBox="1"/>
          <p:nvPr/>
        </p:nvSpPr>
        <p:spPr>
          <a:xfrm>
            <a:off x="1854773" y="2804138"/>
            <a:ext cx="1865391" cy="754218"/>
          </a:xfrm>
          <a:prstGeom prst="rect">
            <a:avLst/>
          </a:prstGeom>
          <a:noFill/>
        </p:spPr>
        <p:txBody>
          <a:bodyPr wrap="square" rtlCol="0">
            <a:spAutoFit/>
          </a:bodyPr>
          <a:lstStyle/>
          <a:p>
            <a:r>
              <a:rPr lang="en-US" sz="1400" dirty="0"/>
              <a:t>Subscriber owned and administered storage system</a:t>
            </a:r>
          </a:p>
        </p:txBody>
      </p:sp>
      <p:sp>
        <p:nvSpPr>
          <p:cNvPr id="66" name="TextBox 65"/>
          <p:cNvSpPr txBox="1"/>
          <p:nvPr/>
        </p:nvSpPr>
        <p:spPr>
          <a:xfrm>
            <a:off x="3463361" y="3560004"/>
            <a:ext cx="1518328" cy="523220"/>
          </a:xfrm>
          <a:prstGeom prst="rect">
            <a:avLst/>
          </a:prstGeom>
          <a:noFill/>
        </p:spPr>
        <p:txBody>
          <a:bodyPr wrap="square" rtlCol="0">
            <a:spAutoFit/>
          </a:bodyPr>
          <a:lstStyle/>
          <a:p>
            <a:r>
              <a:rPr lang="en-US" sz="1400"/>
              <a:t>Globus      “</a:t>
            </a:r>
            <a:r>
              <a:rPr lang="en-US" sz="1400" dirty="0"/>
              <a:t>client” software</a:t>
            </a:r>
          </a:p>
        </p:txBody>
      </p:sp>
      <p:sp>
        <p:nvSpPr>
          <p:cNvPr id="67" name="TextBox 66"/>
          <p:cNvSpPr txBox="1"/>
          <p:nvPr/>
        </p:nvSpPr>
        <p:spPr>
          <a:xfrm>
            <a:off x="7062357" y="1326456"/>
            <a:ext cx="1945972" cy="523220"/>
          </a:xfrm>
          <a:prstGeom prst="rect">
            <a:avLst/>
          </a:prstGeom>
          <a:noFill/>
        </p:spPr>
        <p:txBody>
          <a:bodyPr wrap="square" rtlCol="0">
            <a:spAutoFit/>
          </a:bodyPr>
          <a:lstStyle/>
          <a:p>
            <a:r>
              <a:rPr lang="en-US" sz="1400" dirty="0"/>
              <a:t>No data relay or staging via Globus</a:t>
            </a:r>
          </a:p>
        </p:txBody>
      </p:sp>
      <p:cxnSp>
        <p:nvCxnSpPr>
          <p:cNvPr id="69" name="Straight Connector 68"/>
          <p:cNvCxnSpPr/>
          <p:nvPr/>
        </p:nvCxnSpPr>
        <p:spPr>
          <a:xfrm>
            <a:off x="1215483" y="4249629"/>
            <a:ext cx="9942252" cy="5971"/>
          </a:xfrm>
          <a:prstGeom prst="line">
            <a:avLst/>
          </a:prstGeom>
          <a:ln w="19050">
            <a:solidFill>
              <a:schemeClr val="accent6">
                <a:lumMod val="75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1129500" y="1418002"/>
            <a:ext cx="1518328" cy="830997"/>
          </a:xfrm>
          <a:prstGeom prst="rect">
            <a:avLst/>
          </a:prstGeom>
          <a:noFill/>
        </p:spPr>
        <p:txBody>
          <a:bodyPr wrap="square" rtlCol="0">
            <a:spAutoFit/>
          </a:bodyPr>
          <a:lstStyle/>
          <a:p>
            <a:r>
              <a:rPr lang="en-US" sz="1600" b="1" dirty="0"/>
              <a:t>Subscriber</a:t>
            </a:r>
          </a:p>
          <a:p>
            <a:r>
              <a:rPr lang="en-US" sz="1600" b="1" dirty="0"/>
              <a:t>Control</a:t>
            </a:r>
          </a:p>
          <a:p>
            <a:r>
              <a:rPr lang="en-US" sz="1600" b="1" dirty="0"/>
              <a:t>Domain</a:t>
            </a:r>
          </a:p>
        </p:txBody>
      </p:sp>
      <p:sp>
        <p:nvSpPr>
          <p:cNvPr id="76" name="TextBox 75"/>
          <p:cNvSpPr txBox="1"/>
          <p:nvPr/>
        </p:nvSpPr>
        <p:spPr>
          <a:xfrm>
            <a:off x="1129500" y="5361599"/>
            <a:ext cx="1518328" cy="830997"/>
          </a:xfrm>
          <a:prstGeom prst="rect">
            <a:avLst/>
          </a:prstGeom>
          <a:noFill/>
        </p:spPr>
        <p:txBody>
          <a:bodyPr wrap="square" rtlCol="0">
            <a:spAutoFit/>
          </a:bodyPr>
          <a:lstStyle/>
          <a:p>
            <a:r>
              <a:rPr lang="en-US" sz="1600" b="1" dirty="0"/>
              <a:t>Globus</a:t>
            </a:r>
          </a:p>
          <a:p>
            <a:r>
              <a:rPr lang="en-US" sz="1600" b="1" dirty="0"/>
              <a:t>Control</a:t>
            </a:r>
          </a:p>
          <a:p>
            <a:r>
              <a:rPr lang="en-US" sz="1600" b="1" dirty="0"/>
              <a:t>Domain</a:t>
            </a:r>
          </a:p>
        </p:txBody>
      </p:sp>
      <p:sp>
        <p:nvSpPr>
          <p:cNvPr id="80" name="Freeform 79"/>
          <p:cNvSpPr/>
          <p:nvPr/>
        </p:nvSpPr>
        <p:spPr>
          <a:xfrm>
            <a:off x="3258870" y="2760326"/>
            <a:ext cx="1213475" cy="614347"/>
          </a:xfrm>
          <a:custGeom>
            <a:avLst/>
            <a:gdLst>
              <a:gd name="connsiteX0" fmla="*/ 0 w 606176"/>
              <a:gd name="connsiteY0" fmla="*/ 523982 h 523982"/>
              <a:gd name="connsiteX1" fmla="*/ 452063 w 606176"/>
              <a:gd name="connsiteY1" fmla="*/ 308225 h 523982"/>
              <a:gd name="connsiteX2" fmla="*/ 606176 w 606176"/>
              <a:gd name="connsiteY2" fmla="*/ 0 h 523982"/>
              <a:gd name="connsiteX3" fmla="*/ 606176 w 606176"/>
              <a:gd name="connsiteY3" fmla="*/ 0 h 523982"/>
              <a:gd name="connsiteX4" fmla="*/ 606176 w 606176"/>
              <a:gd name="connsiteY4" fmla="*/ 0 h 52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76" h="523982">
                <a:moveTo>
                  <a:pt x="0" y="523982"/>
                </a:moveTo>
                <a:cubicBezTo>
                  <a:pt x="175517" y="459768"/>
                  <a:pt x="351034" y="395555"/>
                  <a:pt x="452063" y="308225"/>
                </a:cubicBezTo>
                <a:cubicBezTo>
                  <a:pt x="553092" y="220895"/>
                  <a:pt x="606176" y="0"/>
                  <a:pt x="606176" y="0"/>
                </a:cubicBezTo>
                <a:lnTo>
                  <a:pt x="606176" y="0"/>
                </a:lnTo>
                <a:lnTo>
                  <a:pt x="606176" y="0"/>
                </a:lnTo>
              </a:path>
            </a:pathLst>
          </a:custGeom>
          <a:ln w="19050">
            <a:solidFill>
              <a:schemeClr val="accent6">
                <a:lumMod val="75000"/>
              </a:schemeClr>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a:off x="4277239" y="3210194"/>
            <a:ext cx="532236" cy="562387"/>
          </a:xfrm>
          <a:custGeom>
            <a:avLst/>
            <a:gdLst>
              <a:gd name="connsiteX0" fmla="*/ 0 w 606176"/>
              <a:gd name="connsiteY0" fmla="*/ 523982 h 523982"/>
              <a:gd name="connsiteX1" fmla="*/ 452063 w 606176"/>
              <a:gd name="connsiteY1" fmla="*/ 308225 h 523982"/>
              <a:gd name="connsiteX2" fmla="*/ 606176 w 606176"/>
              <a:gd name="connsiteY2" fmla="*/ 0 h 523982"/>
              <a:gd name="connsiteX3" fmla="*/ 606176 w 606176"/>
              <a:gd name="connsiteY3" fmla="*/ 0 h 523982"/>
              <a:gd name="connsiteX4" fmla="*/ 606176 w 606176"/>
              <a:gd name="connsiteY4" fmla="*/ 0 h 52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76" h="523982">
                <a:moveTo>
                  <a:pt x="0" y="523982"/>
                </a:moveTo>
                <a:cubicBezTo>
                  <a:pt x="175517" y="459768"/>
                  <a:pt x="351034" y="395555"/>
                  <a:pt x="452063" y="308225"/>
                </a:cubicBezTo>
                <a:cubicBezTo>
                  <a:pt x="553092" y="220895"/>
                  <a:pt x="606176" y="0"/>
                  <a:pt x="606176" y="0"/>
                </a:cubicBezTo>
                <a:lnTo>
                  <a:pt x="606176" y="0"/>
                </a:lnTo>
                <a:lnTo>
                  <a:pt x="606176" y="0"/>
                </a:lnTo>
              </a:path>
            </a:pathLst>
          </a:custGeom>
          <a:ln w="19050">
            <a:solidFill>
              <a:schemeClr val="accent6">
                <a:lumMod val="75000"/>
              </a:schemeClr>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Rounded Rectangle 82"/>
          <p:cNvSpPr/>
          <p:nvPr/>
        </p:nvSpPr>
        <p:spPr>
          <a:xfrm>
            <a:off x="4522808" y="4476635"/>
            <a:ext cx="4980787" cy="1265992"/>
          </a:xfrm>
          <a:prstGeom prst="roundRect">
            <a:avLst>
              <a:gd name="adj" fmla="val 1594"/>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159" y="4621857"/>
            <a:ext cx="992034" cy="1004286"/>
          </a:xfrm>
          <a:prstGeom prst="rect">
            <a:avLst/>
          </a:prstGeom>
        </p:spPr>
      </p:pic>
      <p:sp>
        <p:nvSpPr>
          <p:cNvPr id="62" name="TextBox 61"/>
          <p:cNvSpPr txBox="1"/>
          <p:nvPr/>
        </p:nvSpPr>
        <p:spPr>
          <a:xfrm>
            <a:off x="6646139" y="4816439"/>
            <a:ext cx="2775264" cy="584775"/>
          </a:xfrm>
          <a:prstGeom prst="rect">
            <a:avLst/>
          </a:prstGeom>
          <a:noFill/>
        </p:spPr>
        <p:txBody>
          <a:bodyPr wrap="square" rtlCol="0">
            <a:spAutoFit/>
          </a:bodyPr>
          <a:lstStyle/>
          <a:p>
            <a:r>
              <a:rPr lang="en-US" sz="1600" b="1" dirty="0"/>
              <a:t>Single, globally accessible multi-tenant service</a:t>
            </a:r>
          </a:p>
        </p:txBody>
      </p:sp>
      <p:pic>
        <p:nvPicPr>
          <p:cNvPr id="82" name="Picture 81" descr="AWS_Logo_PoweredBy.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18269" y="5261857"/>
            <a:ext cx="729388" cy="274923"/>
          </a:xfrm>
          <a:prstGeom prst="rect">
            <a:avLst/>
          </a:prstGeom>
        </p:spPr>
      </p:pic>
      <p:cxnSp>
        <p:nvCxnSpPr>
          <p:cNvPr id="44" name="Straight Connector 43"/>
          <p:cNvCxnSpPr/>
          <p:nvPr/>
        </p:nvCxnSpPr>
        <p:spPr>
          <a:xfrm flipH="1" flipV="1">
            <a:off x="5029420" y="3133269"/>
            <a:ext cx="677571" cy="1468040"/>
          </a:xfrm>
          <a:prstGeom prst="line">
            <a:avLst/>
          </a:prstGeom>
          <a:ln w="41275">
            <a:solidFill>
              <a:schemeClr val="accent1"/>
            </a:solidFill>
            <a:prstDash val="sysDot"/>
            <a:headEnd type="triangle" w="sm"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6390526" y="3160449"/>
            <a:ext cx="725830" cy="1669636"/>
          </a:xfrm>
          <a:prstGeom prst="line">
            <a:avLst/>
          </a:prstGeom>
          <a:ln w="41275">
            <a:solidFill>
              <a:schemeClr val="accent1"/>
            </a:solidFill>
            <a:prstDash val="sysDot"/>
            <a:headEnd type="triangle" w="sm"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4" name="Freeform 83"/>
          <p:cNvSpPr/>
          <p:nvPr/>
        </p:nvSpPr>
        <p:spPr>
          <a:xfrm flipH="1" flipV="1">
            <a:off x="6534362" y="1604001"/>
            <a:ext cx="569766" cy="366633"/>
          </a:xfrm>
          <a:custGeom>
            <a:avLst/>
            <a:gdLst>
              <a:gd name="connsiteX0" fmla="*/ 0 w 606176"/>
              <a:gd name="connsiteY0" fmla="*/ 523982 h 523982"/>
              <a:gd name="connsiteX1" fmla="*/ 452063 w 606176"/>
              <a:gd name="connsiteY1" fmla="*/ 308225 h 523982"/>
              <a:gd name="connsiteX2" fmla="*/ 606176 w 606176"/>
              <a:gd name="connsiteY2" fmla="*/ 0 h 523982"/>
              <a:gd name="connsiteX3" fmla="*/ 606176 w 606176"/>
              <a:gd name="connsiteY3" fmla="*/ 0 h 523982"/>
              <a:gd name="connsiteX4" fmla="*/ 606176 w 606176"/>
              <a:gd name="connsiteY4" fmla="*/ 0 h 52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76" h="523982">
                <a:moveTo>
                  <a:pt x="0" y="523982"/>
                </a:moveTo>
                <a:cubicBezTo>
                  <a:pt x="175517" y="459768"/>
                  <a:pt x="351034" y="395555"/>
                  <a:pt x="452063" y="308225"/>
                </a:cubicBezTo>
                <a:cubicBezTo>
                  <a:pt x="553092" y="220895"/>
                  <a:pt x="606176" y="0"/>
                  <a:pt x="606176" y="0"/>
                </a:cubicBezTo>
                <a:lnTo>
                  <a:pt x="606176" y="0"/>
                </a:lnTo>
                <a:lnTo>
                  <a:pt x="606176" y="0"/>
                </a:lnTo>
              </a:path>
            </a:pathLst>
          </a:custGeom>
          <a:ln w="19050">
            <a:solidFill>
              <a:schemeClr val="accent6">
                <a:lumMod val="75000"/>
              </a:schemeClr>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4024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77240" y="1143000"/>
            <a:ext cx="10750364" cy="5363404"/>
          </a:xfrm>
          <a:prstGeom prst="roundRect">
            <a:avLst>
              <a:gd name="adj" fmla="val 1594"/>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p:cNvCxnSpPr/>
          <p:nvPr/>
        </p:nvCxnSpPr>
        <p:spPr>
          <a:xfrm>
            <a:off x="5412820" y="1364034"/>
            <a:ext cx="3858" cy="2891566"/>
          </a:xfrm>
          <a:prstGeom prst="line">
            <a:avLst/>
          </a:prstGeom>
          <a:ln w="19050">
            <a:solidFill>
              <a:schemeClr val="accent6">
                <a:lumMod val="75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Conceptual architecture: Sharing</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390" y="2065904"/>
            <a:ext cx="642604" cy="709407"/>
          </a:xfrm>
          <a:prstGeom prst="rect">
            <a:avLst/>
          </a:prstGeom>
        </p:spPr>
      </p:pic>
      <p:sp>
        <p:nvSpPr>
          <p:cNvPr id="29" name="Rounded Rectangle 28"/>
          <p:cNvSpPr/>
          <p:nvPr/>
        </p:nvSpPr>
        <p:spPr>
          <a:xfrm>
            <a:off x="3922901" y="2595741"/>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globus_connect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967" y="2622920"/>
            <a:ext cx="722054" cy="483171"/>
          </a:xfrm>
          <a:prstGeom prst="rect">
            <a:avLst/>
          </a:prstGeom>
          <a:solidFill>
            <a:schemeClr val="bg1">
              <a:lumMod val="95000"/>
            </a:schemeClr>
          </a:solidFill>
        </p:spPr>
      </p:pic>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208" y="2065904"/>
            <a:ext cx="642604" cy="709407"/>
          </a:xfrm>
          <a:prstGeom prst="rect">
            <a:avLst/>
          </a:prstGeom>
        </p:spPr>
      </p:pic>
      <p:grpSp>
        <p:nvGrpSpPr>
          <p:cNvPr id="9" name="Group 8"/>
          <p:cNvGrpSpPr/>
          <p:nvPr/>
        </p:nvGrpSpPr>
        <p:grpSpPr>
          <a:xfrm>
            <a:off x="6050643" y="2584579"/>
            <a:ext cx="784186" cy="537528"/>
            <a:chOff x="7001144" y="2595741"/>
            <a:chExt cx="784186" cy="537528"/>
          </a:xfrm>
        </p:grpSpPr>
        <p:sp>
          <p:nvSpPr>
            <p:cNvPr id="32" name="Rounded Rectangle 31"/>
            <p:cNvSpPr/>
            <p:nvPr/>
          </p:nvSpPr>
          <p:spPr>
            <a:xfrm>
              <a:off x="7001144" y="2595741"/>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descr="globus_connect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210" y="2622920"/>
              <a:ext cx="722054" cy="483171"/>
            </a:xfrm>
            <a:prstGeom prst="rect">
              <a:avLst/>
            </a:prstGeom>
            <a:solidFill>
              <a:schemeClr val="bg1">
                <a:lumMod val="95000"/>
              </a:schemeClr>
            </a:solidFill>
          </p:spPr>
        </p:pic>
      </p:grpSp>
      <p:cxnSp>
        <p:nvCxnSpPr>
          <p:cNvPr id="46" name="Straight Connector 45"/>
          <p:cNvCxnSpPr/>
          <p:nvPr/>
        </p:nvCxnSpPr>
        <p:spPr>
          <a:xfrm>
            <a:off x="4314994" y="2420608"/>
            <a:ext cx="2221214" cy="0"/>
          </a:xfrm>
          <a:prstGeom prst="line">
            <a:avLst/>
          </a:prstGeom>
          <a:ln w="41275">
            <a:solidFill>
              <a:srgbClr val="92D050"/>
            </a:solidFill>
            <a:prstDash val="sysDot"/>
            <a:headEnd type="triangle" w="sm"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7273989" y="1823251"/>
            <a:ext cx="1829121" cy="584775"/>
          </a:xfrm>
          <a:prstGeom prst="rect">
            <a:avLst/>
          </a:prstGeom>
          <a:noFill/>
        </p:spPr>
        <p:txBody>
          <a:bodyPr wrap="square" rtlCol="0">
            <a:spAutoFit/>
          </a:bodyPr>
          <a:lstStyle/>
          <a:p>
            <a:r>
              <a:rPr lang="en-US" sz="1600" b="1" dirty="0"/>
              <a:t>Managed</a:t>
            </a:r>
          </a:p>
          <a:p>
            <a:r>
              <a:rPr lang="en-US" sz="1600" b="1" dirty="0"/>
              <a:t>Endpoint</a:t>
            </a:r>
          </a:p>
        </p:txBody>
      </p:sp>
      <p:cxnSp>
        <p:nvCxnSpPr>
          <p:cNvPr id="69" name="Straight Connector 68"/>
          <p:cNvCxnSpPr/>
          <p:nvPr/>
        </p:nvCxnSpPr>
        <p:spPr>
          <a:xfrm>
            <a:off x="1215483" y="4255600"/>
            <a:ext cx="9942252" cy="0"/>
          </a:xfrm>
          <a:prstGeom prst="line">
            <a:avLst/>
          </a:prstGeom>
          <a:ln w="19050">
            <a:solidFill>
              <a:schemeClr val="accent6">
                <a:lumMod val="75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9618671" y="1459775"/>
            <a:ext cx="1518328" cy="830997"/>
          </a:xfrm>
          <a:prstGeom prst="rect">
            <a:avLst/>
          </a:prstGeom>
          <a:noFill/>
        </p:spPr>
        <p:txBody>
          <a:bodyPr wrap="square" rtlCol="0">
            <a:spAutoFit/>
          </a:bodyPr>
          <a:lstStyle/>
          <a:p>
            <a:pPr algn="r"/>
            <a:r>
              <a:rPr lang="en-US" sz="1600" b="1" dirty="0"/>
              <a:t>Subscriber</a:t>
            </a:r>
          </a:p>
          <a:p>
            <a:pPr algn="r"/>
            <a:r>
              <a:rPr lang="en-US" sz="1600" b="1" dirty="0"/>
              <a:t>Control</a:t>
            </a:r>
          </a:p>
          <a:p>
            <a:pPr algn="r"/>
            <a:r>
              <a:rPr lang="en-US" sz="1600" b="1" dirty="0"/>
              <a:t>Domain</a:t>
            </a:r>
          </a:p>
        </p:txBody>
      </p:sp>
      <p:sp>
        <p:nvSpPr>
          <p:cNvPr id="76" name="TextBox 75"/>
          <p:cNvSpPr txBox="1"/>
          <p:nvPr/>
        </p:nvSpPr>
        <p:spPr>
          <a:xfrm>
            <a:off x="1129500" y="5361599"/>
            <a:ext cx="1518328" cy="830997"/>
          </a:xfrm>
          <a:prstGeom prst="rect">
            <a:avLst/>
          </a:prstGeom>
          <a:noFill/>
        </p:spPr>
        <p:txBody>
          <a:bodyPr wrap="square" rtlCol="0">
            <a:spAutoFit/>
          </a:bodyPr>
          <a:lstStyle/>
          <a:p>
            <a:r>
              <a:rPr lang="en-US" sz="1600" b="1" dirty="0"/>
              <a:t>Globus</a:t>
            </a:r>
          </a:p>
          <a:p>
            <a:r>
              <a:rPr lang="en-US" sz="1600" b="1" dirty="0"/>
              <a:t>Control</a:t>
            </a:r>
          </a:p>
          <a:p>
            <a:r>
              <a:rPr lang="en-US" sz="1600" b="1" dirty="0"/>
              <a:t>Domain</a:t>
            </a:r>
          </a:p>
        </p:txBody>
      </p:sp>
      <p:sp>
        <p:nvSpPr>
          <p:cNvPr id="56" name="Rounded Rectangle 55"/>
          <p:cNvSpPr/>
          <p:nvPr/>
        </p:nvSpPr>
        <p:spPr>
          <a:xfrm>
            <a:off x="3808383" y="4476635"/>
            <a:ext cx="5810288" cy="1265992"/>
          </a:xfrm>
          <a:prstGeom prst="roundRect">
            <a:avLst>
              <a:gd name="adj" fmla="val 1594"/>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734" y="4621857"/>
            <a:ext cx="992034" cy="1004286"/>
          </a:xfrm>
          <a:prstGeom prst="rect">
            <a:avLst/>
          </a:prstGeom>
        </p:spPr>
      </p:pic>
      <p:pic>
        <p:nvPicPr>
          <p:cNvPr id="59" name="Picture 58" descr="AWS_Logo_PoweredBy.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03844" y="5261857"/>
            <a:ext cx="729388" cy="274923"/>
          </a:xfrm>
          <a:prstGeom prst="rect">
            <a:avLst/>
          </a:prstGeom>
        </p:spPr>
      </p:pic>
      <p:cxnSp>
        <p:nvCxnSpPr>
          <p:cNvPr id="44" name="Straight Connector 43"/>
          <p:cNvCxnSpPr/>
          <p:nvPr/>
        </p:nvCxnSpPr>
        <p:spPr>
          <a:xfrm flipH="1" flipV="1">
            <a:off x="4314995" y="3133269"/>
            <a:ext cx="677571" cy="1468040"/>
          </a:xfrm>
          <a:prstGeom prst="line">
            <a:avLst/>
          </a:prstGeom>
          <a:ln w="41275">
            <a:solidFill>
              <a:schemeClr val="accent1"/>
            </a:solidFill>
            <a:prstDash val="sysDot"/>
            <a:headEnd type="triangle" w="sm"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9090399" y="5805213"/>
            <a:ext cx="2026405" cy="523220"/>
          </a:xfrm>
          <a:prstGeom prst="rect">
            <a:avLst/>
          </a:prstGeom>
          <a:noFill/>
        </p:spPr>
        <p:txBody>
          <a:bodyPr wrap="square" rtlCol="0">
            <a:spAutoFit/>
          </a:bodyPr>
          <a:lstStyle/>
          <a:p>
            <a:r>
              <a:rPr lang="en-US" sz="1400" dirty="0"/>
              <a:t>User managed ”overlay” permissions</a:t>
            </a:r>
          </a:p>
        </p:txBody>
      </p:sp>
      <p:grpSp>
        <p:nvGrpSpPr>
          <p:cNvPr id="42" name="Group 41"/>
          <p:cNvGrpSpPr/>
          <p:nvPr/>
        </p:nvGrpSpPr>
        <p:grpSpPr>
          <a:xfrm>
            <a:off x="7324788" y="2448373"/>
            <a:ext cx="344098" cy="377214"/>
            <a:chOff x="2607657" y="4621857"/>
            <a:chExt cx="659456" cy="722923"/>
          </a:xfrm>
        </p:grpSpPr>
        <p:sp>
          <p:nvSpPr>
            <p:cNvPr id="49" name="Rounded Rectangle 48"/>
            <p:cNvSpPr/>
            <p:nvPr/>
          </p:nvSpPr>
          <p:spPr>
            <a:xfrm>
              <a:off x="2607657" y="4621857"/>
              <a:ext cx="659456" cy="722923"/>
            </a:xfrm>
            <a:prstGeom prst="roundRect">
              <a:avLst>
                <a:gd name="adj" fmla="val 7495"/>
              </a:avLst>
            </a:prstGeom>
            <a:solidFill>
              <a:schemeClr val="bg1">
                <a:lumMod val="9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9000" y="4688782"/>
              <a:ext cx="597769" cy="597769"/>
            </a:xfrm>
            <a:prstGeom prst="rect">
              <a:avLst/>
            </a:prstGeom>
          </p:spPr>
        </p:pic>
      </p:grpSp>
      <p:grpSp>
        <p:nvGrpSpPr>
          <p:cNvPr id="51" name="Group 50"/>
          <p:cNvGrpSpPr/>
          <p:nvPr/>
        </p:nvGrpSpPr>
        <p:grpSpPr>
          <a:xfrm>
            <a:off x="7074831" y="2604287"/>
            <a:ext cx="344098" cy="377214"/>
            <a:chOff x="2607657" y="4621857"/>
            <a:chExt cx="659456" cy="722923"/>
          </a:xfrm>
        </p:grpSpPr>
        <p:sp>
          <p:nvSpPr>
            <p:cNvPr id="52" name="Rounded Rectangle 51"/>
            <p:cNvSpPr/>
            <p:nvPr/>
          </p:nvSpPr>
          <p:spPr>
            <a:xfrm>
              <a:off x="2607657" y="4621857"/>
              <a:ext cx="659456" cy="722923"/>
            </a:xfrm>
            <a:prstGeom prst="roundRect">
              <a:avLst>
                <a:gd name="adj" fmla="val 7495"/>
              </a:avLst>
            </a:prstGeom>
            <a:solidFill>
              <a:schemeClr val="bg1">
                <a:lumMod val="9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9000" y="4688782"/>
              <a:ext cx="597769" cy="597769"/>
            </a:xfrm>
            <a:prstGeom prst="rect">
              <a:avLst/>
            </a:prstGeom>
          </p:spPr>
        </p:pic>
      </p:grpSp>
      <p:sp>
        <p:nvSpPr>
          <p:cNvPr id="54" name="TextBox 53"/>
          <p:cNvSpPr txBox="1"/>
          <p:nvPr/>
        </p:nvSpPr>
        <p:spPr>
          <a:xfrm>
            <a:off x="8403481" y="4761572"/>
            <a:ext cx="1344163" cy="584775"/>
          </a:xfrm>
          <a:prstGeom prst="rect">
            <a:avLst/>
          </a:prstGeom>
          <a:noFill/>
        </p:spPr>
        <p:txBody>
          <a:bodyPr wrap="square" rtlCol="0">
            <a:spAutoFit/>
          </a:bodyPr>
          <a:lstStyle/>
          <a:p>
            <a:r>
              <a:rPr lang="en-US" sz="1600" b="1" dirty="0"/>
              <a:t>Shared</a:t>
            </a:r>
          </a:p>
          <a:p>
            <a:r>
              <a:rPr lang="en-US" sz="1600" b="1" dirty="0"/>
              <a:t>Endpoint</a:t>
            </a:r>
          </a:p>
        </p:txBody>
      </p:sp>
      <p:sp>
        <p:nvSpPr>
          <p:cNvPr id="55" name="Freeform 54"/>
          <p:cNvSpPr/>
          <p:nvPr/>
        </p:nvSpPr>
        <p:spPr>
          <a:xfrm flipH="1">
            <a:off x="8138160" y="5631284"/>
            <a:ext cx="974480" cy="369847"/>
          </a:xfrm>
          <a:custGeom>
            <a:avLst/>
            <a:gdLst>
              <a:gd name="connsiteX0" fmla="*/ 0 w 606176"/>
              <a:gd name="connsiteY0" fmla="*/ 523982 h 523982"/>
              <a:gd name="connsiteX1" fmla="*/ 452063 w 606176"/>
              <a:gd name="connsiteY1" fmla="*/ 308225 h 523982"/>
              <a:gd name="connsiteX2" fmla="*/ 606176 w 606176"/>
              <a:gd name="connsiteY2" fmla="*/ 0 h 523982"/>
              <a:gd name="connsiteX3" fmla="*/ 606176 w 606176"/>
              <a:gd name="connsiteY3" fmla="*/ 0 h 523982"/>
              <a:gd name="connsiteX4" fmla="*/ 606176 w 606176"/>
              <a:gd name="connsiteY4" fmla="*/ 0 h 52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76" h="523982">
                <a:moveTo>
                  <a:pt x="0" y="523982"/>
                </a:moveTo>
                <a:cubicBezTo>
                  <a:pt x="175517" y="459768"/>
                  <a:pt x="351034" y="395555"/>
                  <a:pt x="452063" y="308225"/>
                </a:cubicBezTo>
                <a:cubicBezTo>
                  <a:pt x="553092" y="220895"/>
                  <a:pt x="606176" y="0"/>
                  <a:pt x="606176" y="0"/>
                </a:cubicBezTo>
                <a:lnTo>
                  <a:pt x="606176" y="0"/>
                </a:lnTo>
                <a:lnTo>
                  <a:pt x="606176" y="0"/>
                </a:lnTo>
              </a:path>
            </a:pathLst>
          </a:custGeom>
          <a:ln w="19050">
            <a:solidFill>
              <a:schemeClr val="accent6">
                <a:lumMod val="75000"/>
              </a:schemeClr>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7"/>
          <p:cNvPicPr>
            <a:picLocks noChangeAspect="1"/>
          </p:cNvPicPr>
          <p:nvPr/>
        </p:nvPicPr>
        <p:blipFill>
          <a:blip r:embed="rId7"/>
          <a:stretch>
            <a:fillRect/>
          </a:stretch>
        </p:blipFill>
        <p:spPr>
          <a:xfrm>
            <a:off x="6409231" y="4659685"/>
            <a:ext cx="1964094" cy="954427"/>
          </a:xfrm>
          <a:prstGeom prst="rect">
            <a:avLst/>
          </a:prstGeom>
        </p:spPr>
      </p:pic>
      <p:sp>
        <p:nvSpPr>
          <p:cNvPr id="68" name="TextBox 67"/>
          <p:cNvSpPr txBox="1"/>
          <p:nvPr/>
        </p:nvSpPr>
        <p:spPr>
          <a:xfrm>
            <a:off x="4701180" y="1727523"/>
            <a:ext cx="1430997" cy="646331"/>
          </a:xfrm>
          <a:prstGeom prst="rect">
            <a:avLst/>
          </a:prstGeom>
          <a:noFill/>
        </p:spPr>
        <p:txBody>
          <a:bodyPr wrap="square" rtlCol="0">
            <a:spAutoFit/>
          </a:bodyPr>
          <a:lstStyle/>
          <a:p>
            <a:pPr algn="ctr"/>
            <a:r>
              <a:rPr lang="en-US" b="1" dirty="0">
                <a:solidFill>
                  <a:srgbClr val="92D050"/>
                </a:solidFill>
              </a:rPr>
              <a:t>DATA</a:t>
            </a:r>
          </a:p>
          <a:p>
            <a:pPr algn="ctr"/>
            <a:r>
              <a:rPr lang="en-US" b="1" dirty="0">
                <a:solidFill>
                  <a:srgbClr val="92D050"/>
                </a:solidFill>
              </a:rPr>
              <a:t>Channel</a:t>
            </a:r>
          </a:p>
        </p:txBody>
      </p:sp>
      <p:sp>
        <p:nvSpPr>
          <p:cNvPr id="70" name="TextBox 69"/>
          <p:cNvSpPr txBox="1"/>
          <p:nvPr/>
        </p:nvSpPr>
        <p:spPr>
          <a:xfrm>
            <a:off x="4756541" y="3097183"/>
            <a:ext cx="1416736" cy="646331"/>
          </a:xfrm>
          <a:prstGeom prst="rect">
            <a:avLst/>
          </a:prstGeom>
          <a:noFill/>
        </p:spPr>
        <p:txBody>
          <a:bodyPr wrap="square" rtlCol="0">
            <a:spAutoFit/>
          </a:bodyPr>
          <a:lstStyle/>
          <a:p>
            <a:pPr algn="ctr"/>
            <a:r>
              <a:rPr lang="en-US" b="1" dirty="0">
                <a:solidFill>
                  <a:srgbClr val="204078"/>
                </a:solidFill>
              </a:rPr>
              <a:t>CONTROL</a:t>
            </a:r>
          </a:p>
          <a:p>
            <a:pPr algn="ctr"/>
            <a:r>
              <a:rPr lang="en-US" b="1" dirty="0">
                <a:solidFill>
                  <a:srgbClr val="204078"/>
                </a:solidFill>
              </a:rPr>
              <a:t>Channel</a:t>
            </a:r>
          </a:p>
        </p:txBody>
      </p:sp>
      <p:sp>
        <p:nvSpPr>
          <p:cNvPr id="65" name="TextBox 64"/>
          <p:cNvSpPr txBox="1"/>
          <p:nvPr/>
        </p:nvSpPr>
        <p:spPr>
          <a:xfrm>
            <a:off x="8300845" y="3133269"/>
            <a:ext cx="2054832" cy="523220"/>
          </a:xfrm>
          <a:prstGeom prst="rect">
            <a:avLst/>
          </a:prstGeom>
          <a:noFill/>
        </p:spPr>
        <p:txBody>
          <a:bodyPr wrap="square" rtlCol="0">
            <a:spAutoFit/>
          </a:bodyPr>
          <a:lstStyle/>
          <a:p>
            <a:r>
              <a:rPr lang="en-US" sz="1400" dirty="0"/>
              <a:t>Administrator managed filesystem permissions</a:t>
            </a:r>
          </a:p>
        </p:txBody>
      </p:sp>
      <p:sp>
        <p:nvSpPr>
          <p:cNvPr id="80" name="Freeform 79"/>
          <p:cNvSpPr/>
          <p:nvPr/>
        </p:nvSpPr>
        <p:spPr>
          <a:xfrm flipH="1">
            <a:off x="7544705" y="2930318"/>
            <a:ext cx="756140" cy="387601"/>
          </a:xfrm>
          <a:custGeom>
            <a:avLst/>
            <a:gdLst>
              <a:gd name="connsiteX0" fmla="*/ 0 w 606176"/>
              <a:gd name="connsiteY0" fmla="*/ 523982 h 523982"/>
              <a:gd name="connsiteX1" fmla="*/ 452063 w 606176"/>
              <a:gd name="connsiteY1" fmla="*/ 308225 h 523982"/>
              <a:gd name="connsiteX2" fmla="*/ 606176 w 606176"/>
              <a:gd name="connsiteY2" fmla="*/ 0 h 523982"/>
              <a:gd name="connsiteX3" fmla="*/ 606176 w 606176"/>
              <a:gd name="connsiteY3" fmla="*/ 0 h 523982"/>
              <a:gd name="connsiteX4" fmla="*/ 606176 w 606176"/>
              <a:gd name="connsiteY4" fmla="*/ 0 h 52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76" h="523982">
                <a:moveTo>
                  <a:pt x="0" y="523982"/>
                </a:moveTo>
                <a:cubicBezTo>
                  <a:pt x="175517" y="459768"/>
                  <a:pt x="351034" y="395555"/>
                  <a:pt x="452063" y="308225"/>
                </a:cubicBezTo>
                <a:cubicBezTo>
                  <a:pt x="553092" y="220895"/>
                  <a:pt x="606176" y="0"/>
                  <a:pt x="606176" y="0"/>
                </a:cubicBezTo>
                <a:lnTo>
                  <a:pt x="606176" y="0"/>
                </a:lnTo>
                <a:lnTo>
                  <a:pt x="606176" y="0"/>
                </a:lnTo>
              </a:path>
            </a:pathLst>
          </a:custGeom>
          <a:ln w="19050">
            <a:solidFill>
              <a:schemeClr val="accent6">
                <a:lumMod val="75000"/>
              </a:schemeClr>
            </a:solidFill>
            <a:prstDash val="soli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ounded Rectangle 15"/>
          <p:cNvSpPr/>
          <p:nvPr/>
        </p:nvSpPr>
        <p:spPr>
          <a:xfrm>
            <a:off x="787075" y="1142591"/>
            <a:ext cx="2281359" cy="2345686"/>
          </a:xfrm>
          <a:prstGeom prst="roundRect">
            <a:avLst>
              <a:gd name="adj" fmla="val 405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71" descr="engineer_ic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73061" y="2109848"/>
            <a:ext cx="805833" cy="805833"/>
          </a:xfrm>
          <a:prstGeom prst="rect">
            <a:avLst/>
          </a:prstGeom>
        </p:spPr>
      </p:pic>
      <p:sp>
        <p:nvSpPr>
          <p:cNvPr id="78" name="TextBox 77"/>
          <p:cNvSpPr txBox="1"/>
          <p:nvPr/>
        </p:nvSpPr>
        <p:spPr>
          <a:xfrm>
            <a:off x="1035187" y="1571771"/>
            <a:ext cx="1518328" cy="830997"/>
          </a:xfrm>
          <a:prstGeom prst="rect">
            <a:avLst/>
          </a:prstGeom>
          <a:noFill/>
        </p:spPr>
        <p:txBody>
          <a:bodyPr wrap="square" rtlCol="0">
            <a:spAutoFit/>
          </a:bodyPr>
          <a:lstStyle/>
          <a:p>
            <a:r>
              <a:rPr lang="en-US" sz="1600" b="1" dirty="0"/>
              <a:t>External User</a:t>
            </a:r>
          </a:p>
          <a:p>
            <a:r>
              <a:rPr lang="en-US" sz="1600" b="1" dirty="0"/>
              <a:t>Control</a:t>
            </a:r>
          </a:p>
          <a:p>
            <a:r>
              <a:rPr lang="en-US" sz="1600" b="1" dirty="0"/>
              <a:t>Domain</a:t>
            </a:r>
          </a:p>
        </p:txBody>
      </p:sp>
      <p:sp>
        <p:nvSpPr>
          <p:cNvPr id="18" name="Freeform 17"/>
          <p:cNvSpPr/>
          <p:nvPr/>
        </p:nvSpPr>
        <p:spPr>
          <a:xfrm rot="380733">
            <a:off x="2400933" y="2767578"/>
            <a:ext cx="4700224" cy="2022660"/>
          </a:xfrm>
          <a:custGeom>
            <a:avLst/>
            <a:gdLst>
              <a:gd name="connsiteX0" fmla="*/ 4407613 w 4407613"/>
              <a:gd name="connsiteY0" fmla="*/ 0 h 2632699"/>
              <a:gd name="connsiteX1" fmla="*/ 4274049 w 4407613"/>
              <a:gd name="connsiteY1" fmla="*/ 1695236 h 2632699"/>
              <a:gd name="connsiteX2" fmla="*/ 3667874 w 4407613"/>
              <a:gd name="connsiteY2" fmla="*/ 2445249 h 2632699"/>
              <a:gd name="connsiteX3" fmla="*/ 1921267 w 4407613"/>
              <a:gd name="connsiteY3" fmla="*/ 2455523 h 2632699"/>
              <a:gd name="connsiteX4" fmla="*/ 0 w 4407613"/>
              <a:gd name="connsiteY4" fmla="*/ 441789 h 2632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7613" h="2632699">
                <a:moveTo>
                  <a:pt x="4407613" y="0"/>
                </a:moveTo>
                <a:cubicBezTo>
                  <a:pt x="4402476" y="643847"/>
                  <a:pt x="4397339" y="1287695"/>
                  <a:pt x="4274049" y="1695236"/>
                </a:cubicBezTo>
                <a:cubicBezTo>
                  <a:pt x="4150759" y="2102777"/>
                  <a:pt x="4060004" y="2318535"/>
                  <a:pt x="3667874" y="2445249"/>
                </a:cubicBezTo>
                <a:cubicBezTo>
                  <a:pt x="3275744" y="2571963"/>
                  <a:pt x="2532579" y="2789433"/>
                  <a:pt x="1921267" y="2455523"/>
                </a:cubicBezTo>
                <a:cubicBezTo>
                  <a:pt x="1309955" y="2121613"/>
                  <a:pt x="0" y="441789"/>
                  <a:pt x="0" y="441789"/>
                </a:cubicBezTo>
              </a:path>
            </a:pathLst>
          </a:custGeom>
          <a:ln w="41275">
            <a:solidFill>
              <a:schemeClr val="accent1"/>
            </a:solidFill>
            <a:prstDash val="sysDot"/>
            <a:headEnd type="triangle" w="sm" len="med"/>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58632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use Globus?</a:t>
            </a:r>
          </a:p>
        </p:txBody>
      </p:sp>
      <p:sp>
        <p:nvSpPr>
          <p:cNvPr id="5" name="Content Placeholder 4"/>
          <p:cNvSpPr>
            <a:spLocks noGrp="1"/>
          </p:cNvSpPr>
          <p:nvPr>
            <p:ph idx="1"/>
          </p:nvPr>
        </p:nvSpPr>
        <p:spPr/>
        <p:txBody>
          <a:bodyPr>
            <a:normAutofit fontScale="92500" lnSpcReduction="20000"/>
          </a:bodyPr>
          <a:lstStyle/>
          <a:p>
            <a:r>
              <a:rPr lang="en-US" dirty="0"/>
              <a:t>Simplicity</a:t>
            </a:r>
          </a:p>
          <a:p>
            <a:pPr lvl="1"/>
            <a:r>
              <a:rPr lang="en-US" dirty="0"/>
              <a:t>Consistent UI across systems</a:t>
            </a:r>
          </a:p>
          <a:p>
            <a:pPr lvl="1"/>
            <a:r>
              <a:rPr lang="en-US" dirty="0"/>
              <a:t>Easy access to collaborators</a:t>
            </a:r>
          </a:p>
          <a:p>
            <a:r>
              <a:rPr lang="en-US" dirty="0"/>
              <a:t>Reliability and performance</a:t>
            </a:r>
          </a:p>
          <a:p>
            <a:pPr lvl="1"/>
            <a:r>
              <a:rPr lang="en-US" dirty="0"/>
              <a:t>“Fire-and-forget” file transfer</a:t>
            </a:r>
          </a:p>
          <a:p>
            <a:pPr lvl="1"/>
            <a:r>
              <a:rPr lang="en-US" dirty="0"/>
              <a:t>Maximized WAN throughput</a:t>
            </a:r>
          </a:p>
          <a:p>
            <a:r>
              <a:rPr lang="en-US" dirty="0"/>
              <a:t>Operational efficiency</a:t>
            </a:r>
          </a:p>
          <a:p>
            <a:pPr lvl="1"/>
            <a:r>
              <a:rPr lang="en-US" dirty="0"/>
              <a:t>Low overhead SaaS model</a:t>
            </a:r>
          </a:p>
          <a:p>
            <a:pPr lvl="1"/>
            <a:r>
              <a:rPr lang="en-US" dirty="0"/>
              <a:t>Highly automatable: CLI, RESTful API</a:t>
            </a:r>
          </a:p>
          <a:p>
            <a:r>
              <a:rPr lang="en-US" dirty="0">
                <a:solidFill>
                  <a:schemeClr val="accent6">
                    <a:lumMod val="75000"/>
                  </a:schemeClr>
                </a:solidFill>
              </a:rPr>
              <a:t>Access to a large and growing community</a:t>
            </a:r>
          </a:p>
        </p:txBody>
      </p:sp>
      <p:sp>
        <p:nvSpPr>
          <p:cNvPr id="3" name="Slide Number Placeholder 2"/>
          <p:cNvSpPr>
            <a:spLocks noGrp="1"/>
          </p:cNvSpPr>
          <p:nvPr>
            <p:ph type="sldNum" sz="quarter" idx="12"/>
          </p:nvPr>
        </p:nvSpPr>
        <p:spPr/>
        <p:txBody>
          <a:bodyPr/>
          <a:lstStyle/>
          <a:p>
            <a:fld id="{F9A62DDD-3F5F-554E-8F55-F59D7AC7F5D2}" type="slidenum">
              <a:rPr lang="en-US" smtClean="0"/>
              <a:pPr/>
              <a:t>13</a:t>
            </a:fld>
            <a:endParaRPr lang="en-US"/>
          </a:p>
        </p:txBody>
      </p:sp>
    </p:spTree>
    <p:extLst>
      <p:ext uri="{BB962C8B-B14F-4D97-AF65-F5344CB8AC3E}">
        <p14:creationId xmlns:p14="http://schemas.microsoft.com/office/powerpoint/2010/main" val="146878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984566"/>
            <a:ext cx="10972800" cy="4525963"/>
          </a:xfrm>
        </p:spPr>
        <p:txBody>
          <a:bodyPr>
            <a:normAutofit fontScale="92500" lnSpcReduction="10000"/>
          </a:bodyPr>
          <a:lstStyle/>
          <a:p>
            <a:pPr>
              <a:buNone/>
            </a:pPr>
            <a:r>
              <a:rPr lang="en-US" sz="7200" dirty="0"/>
              <a:t>Demonstration</a:t>
            </a:r>
          </a:p>
          <a:p>
            <a:pPr>
              <a:buNone/>
            </a:pPr>
            <a:r>
              <a:rPr lang="en-US" sz="7200" b="1" dirty="0"/>
              <a:t>File Transfer</a:t>
            </a:r>
          </a:p>
          <a:p>
            <a:pPr>
              <a:buNone/>
            </a:pPr>
            <a:r>
              <a:rPr lang="en-US" sz="7200" b="1" dirty="0"/>
              <a:t>File Sharing</a:t>
            </a:r>
          </a:p>
          <a:p>
            <a:pPr>
              <a:buNone/>
            </a:pPr>
            <a:r>
              <a:rPr lang="en-US" sz="7200" b="1" dirty="0"/>
              <a:t>Group Management</a:t>
            </a:r>
          </a:p>
        </p:txBody>
      </p:sp>
    </p:spTree>
    <p:extLst>
      <p:ext uri="{BB962C8B-B14F-4D97-AF65-F5344CB8AC3E}">
        <p14:creationId xmlns:p14="http://schemas.microsoft.com/office/powerpoint/2010/main" val="1371254390"/>
      </p:ext>
    </p:extLst>
  </p:cSld>
  <p:clrMapOvr>
    <a:masterClrMapping/>
  </p:clrMapOvr>
  <p:transition advClick="0" advTm="5000">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Globus data publication framework</a:t>
            </a:r>
          </a:p>
        </p:txBody>
      </p:sp>
      <p:sp>
        <p:nvSpPr>
          <p:cNvPr id="5" name="TextBox 4"/>
          <p:cNvSpPr txBox="1"/>
          <p:nvPr/>
        </p:nvSpPr>
        <p:spPr>
          <a:xfrm>
            <a:off x="2982803" y="2041773"/>
            <a:ext cx="654897" cy="369332"/>
          </a:xfrm>
          <a:prstGeom prst="rect">
            <a:avLst/>
          </a:prstGeom>
          <a:noFill/>
        </p:spPr>
        <p:txBody>
          <a:bodyPr wrap="none" rtlCol="0">
            <a:spAutoFit/>
          </a:bodyPr>
          <a:lstStyle/>
          <a:p>
            <a:r>
              <a:rPr lang="en-US" b="1" dirty="0">
                <a:solidFill>
                  <a:schemeClr val="accent3">
                    <a:lumMod val="60000"/>
                    <a:lumOff val="40000"/>
                  </a:schemeClr>
                </a:solidFill>
              </a:rPr>
              <a:t>URL</a:t>
            </a:r>
          </a:p>
        </p:txBody>
      </p:sp>
      <p:sp>
        <p:nvSpPr>
          <p:cNvPr id="6" name="TextBox 5"/>
          <p:cNvSpPr txBox="1"/>
          <p:nvPr/>
        </p:nvSpPr>
        <p:spPr>
          <a:xfrm>
            <a:off x="5789120" y="2041773"/>
            <a:ext cx="954258" cy="369332"/>
          </a:xfrm>
          <a:prstGeom prst="rect">
            <a:avLst/>
          </a:prstGeom>
          <a:noFill/>
        </p:spPr>
        <p:txBody>
          <a:bodyPr wrap="none" rtlCol="0">
            <a:spAutoFit/>
          </a:bodyPr>
          <a:lstStyle/>
          <a:p>
            <a:r>
              <a:rPr lang="en-US" b="1" dirty="0">
                <a:solidFill>
                  <a:schemeClr val="accent3">
                    <a:lumMod val="60000"/>
                    <a:lumOff val="40000"/>
                  </a:schemeClr>
                </a:solidFill>
              </a:rPr>
              <a:t>Handle</a:t>
            </a:r>
          </a:p>
        </p:txBody>
      </p:sp>
      <p:sp>
        <p:nvSpPr>
          <p:cNvPr id="7" name="TextBox 6"/>
          <p:cNvSpPr txBox="1"/>
          <p:nvPr/>
        </p:nvSpPr>
        <p:spPr>
          <a:xfrm>
            <a:off x="10055207" y="2041773"/>
            <a:ext cx="595047" cy="369332"/>
          </a:xfrm>
          <a:prstGeom prst="rect">
            <a:avLst/>
          </a:prstGeom>
          <a:noFill/>
        </p:spPr>
        <p:txBody>
          <a:bodyPr wrap="none" rtlCol="0">
            <a:spAutoFit/>
          </a:bodyPr>
          <a:lstStyle/>
          <a:p>
            <a:pPr algn="r"/>
            <a:r>
              <a:rPr lang="en-US" b="1" dirty="0">
                <a:solidFill>
                  <a:schemeClr val="accent3">
                    <a:lumMod val="60000"/>
                    <a:lumOff val="40000"/>
                  </a:schemeClr>
                </a:solidFill>
              </a:rPr>
              <a:t>DOI</a:t>
            </a:r>
          </a:p>
        </p:txBody>
      </p:sp>
      <p:cxnSp>
        <p:nvCxnSpPr>
          <p:cNvPr id="40" name="Straight Connector 39"/>
          <p:cNvCxnSpPr/>
          <p:nvPr/>
        </p:nvCxnSpPr>
        <p:spPr>
          <a:xfrm>
            <a:off x="2926079" y="1861479"/>
            <a:ext cx="7863840" cy="0"/>
          </a:xfrm>
          <a:prstGeom prst="line">
            <a:avLst/>
          </a:prstGeom>
          <a:ln w="127000" cap="rnd" cmpd="sng">
            <a:solidFill>
              <a:schemeClr val="accent1">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879026" y="1752601"/>
            <a:ext cx="1554480" cy="4572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27518F"/>
                </a:solidFill>
              </a:rPr>
              <a:t>Identifier</a:t>
            </a:r>
            <a:endParaRPr lang="en-US" sz="1600" dirty="0">
              <a:solidFill>
                <a:srgbClr val="27518F"/>
              </a:solidFill>
              <a:latin typeface="Helvetica"/>
              <a:cs typeface="Helvetica"/>
            </a:endParaRPr>
          </a:p>
        </p:txBody>
      </p:sp>
      <p:sp>
        <p:nvSpPr>
          <p:cNvPr id="58" name="TextBox 57"/>
          <p:cNvSpPr txBox="1"/>
          <p:nvPr/>
        </p:nvSpPr>
        <p:spPr>
          <a:xfrm>
            <a:off x="2995532" y="2989163"/>
            <a:ext cx="761747" cy="369332"/>
          </a:xfrm>
          <a:prstGeom prst="rect">
            <a:avLst/>
          </a:prstGeom>
          <a:noFill/>
        </p:spPr>
        <p:txBody>
          <a:bodyPr wrap="none" rtlCol="0">
            <a:spAutoFit/>
          </a:bodyPr>
          <a:lstStyle/>
          <a:p>
            <a:r>
              <a:rPr lang="en-US" b="1" dirty="0">
                <a:solidFill>
                  <a:srgbClr val="C3D69B"/>
                </a:solidFill>
              </a:rPr>
              <a:t>None</a:t>
            </a:r>
          </a:p>
        </p:txBody>
      </p:sp>
      <p:sp>
        <p:nvSpPr>
          <p:cNvPr id="59" name="TextBox 58"/>
          <p:cNvSpPr txBox="1"/>
          <p:nvPr/>
        </p:nvSpPr>
        <p:spPr>
          <a:xfrm>
            <a:off x="4940817" y="2989163"/>
            <a:ext cx="1185090" cy="369332"/>
          </a:xfrm>
          <a:prstGeom prst="rect">
            <a:avLst/>
          </a:prstGeom>
          <a:noFill/>
        </p:spPr>
        <p:txBody>
          <a:bodyPr wrap="none" rtlCol="0">
            <a:spAutoFit/>
          </a:bodyPr>
          <a:lstStyle/>
          <a:p>
            <a:r>
              <a:rPr lang="en-US" b="1" dirty="0">
                <a:solidFill>
                  <a:srgbClr val="C3D69B"/>
                </a:solidFill>
              </a:rPr>
              <a:t>Standard</a:t>
            </a:r>
          </a:p>
        </p:txBody>
      </p:sp>
      <p:sp>
        <p:nvSpPr>
          <p:cNvPr id="61" name="TextBox 60"/>
          <p:cNvSpPr txBox="1"/>
          <p:nvPr/>
        </p:nvSpPr>
        <p:spPr>
          <a:xfrm>
            <a:off x="9619106" y="2989163"/>
            <a:ext cx="1043876" cy="369332"/>
          </a:xfrm>
          <a:prstGeom prst="rect">
            <a:avLst/>
          </a:prstGeom>
          <a:noFill/>
        </p:spPr>
        <p:txBody>
          <a:bodyPr wrap="none" rtlCol="0">
            <a:spAutoFit/>
          </a:bodyPr>
          <a:lstStyle/>
          <a:p>
            <a:pPr algn="r"/>
            <a:r>
              <a:rPr lang="en-US" b="1" dirty="0">
                <a:solidFill>
                  <a:srgbClr val="FFCC66"/>
                </a:solidFill>
              </a:rPr>
              <a:t>Custom</a:t>
            </a:r>
          </a:p>
        </p:txBody>
      </p:sp>
      <p:cxnSp>
        <p:nvCxnSpPr>
          <p:cNvPr id="64" name="Straight Connector 63"/>
          <p:cNvCxnSpPr/>
          <p:nvPr/>
        </p:nvCxnSpPr>
        <p:spPr>
          <a:xfrm>
            <a:off x="2926078" y="2767120"/>
            <a:ext cx="7863840" cy="0"/>
          </a:xfrm>
          <a:prstGeom prst="line">
            <a:avLst/>
          </a:prstGeom>
          <a:ln w="127000" cap="rnd" cmpd="sng">
            <a:solidFill>
              <a:schemeClr val="accent1">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7" name="Rounded Rectangle 66"/>
          <p:cNvSpPr/>
          <p:nvPr/>
        </p:nvSpPr>
        <p:spPr>
          <a:xfrm>
            <a:off x="891755" y="2699991"/>
            <a:ext cx="1554480" cy="4572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27518F"/>
                </a:solidFill>
              </a:rPr>
              <a:t>Description</a:t>
            </a:r>
            <a:endParaRPr lang="en-US" sz="1600" dirty="0">
              <a:solidFill>
                <a:srgbClr val="27518F"/>
              </a:solidFill>
              <a:latin typeface="Helvetica"/>
              <a:cs typeface="Helvetica"/>
            </a:endParaRPr>
          </a:p>
        </p:txBody>
      </p:sp>
      <p:sp>
        <p:nvSpPr>
          <p:cNvPr id="68" name="TextBox 67"/>
          <p:cNvSpPr txBox="1"/>
          <p:nvPr/>
        </p:nvSpPr>
        <p:spPr>
          <a:xfrm>
            <a:off x="7058909" y="2989163"/>
            <a:ext cx="1967644" cy="369332"/>
          </a:xfrm>
          <a:prstGeom prst="rect">
            <a:avLst/>
          </a:prstGeom>
          <a:noFill/>
        </p:spPr>
        <p:txBody>
          <a:bodyPr wrap="none" rtlCol="0">
            <a:spAutoFit/>
          </a:bodyPr>
          <a:lstStyle/>
          <a:p>
            <a:r>
              <a:rPr lang="en-US" b="1" dirty="0">
                <a:solidFill>
                  <a:srgbClr val="FFCC66"/>
                </a:solidFill>
              </a:rPr>
              <a:t>Domain-specific</a:t>
            </a:r>
          </a:p>
        </p:txBody>
      </p:sp>
      <p:sp>
        <p:nvSpPr>
          <p:cNvPr id="70" name="TextBox 69"/>
          <p:cNvSpPr txBox="1"/>
          <p:nvPr/>
        </p:nvSpPr>
        <p:spPr>
          <a:xfrm>
            <a:off x="2995532" y="3982687"/>
            <a:ext cx="761747" cy="369332"/>
          </a:xfrm>
          <a:prstGeom prst="rect">
            <a:avLst/>
          </a:prstGeom>
          <a:noFill/>
        </p:spPr>
        <p:txBody>
          <a:bodyPr wrap="none" rtlCol="0">
            <a:spAutoFit/>
          </a:bodyPr>
          <a:lstStyle/>
          <a:p>
            <a:r>
              <a:rPr lang="en-US" b="1" dirty="0">
                <a:solidFill>
                  <a:schemeClr val="accent3">
                    <a:lumMod val="60000"/>
                    <a:lumOff val="40000"/>
                  </a:schemeClr>
                </a:solidFill>
              </a:rPr>
              <a:t>None</a:t>
            </a:r>
          </a:p>
        </p:txBody>
      </p:sp>
      <p:sp>
        <p:nvSpPr>
          <p:cNvPr id="71" name="TextBox 70"/>
          <p:cNvSpPr txBox="1"/>
          <p:nvPr/>
        </p:nvSpPr>
        <p:spPr>
          <a:xfrm>
            <a:off x="4238954" y="3982687"/>
            <a:ext cx="1480506" cy="369332"/>
          </a:xfrm>
          <a:prstGeom prst="rect">
            <a:avLst/>
          </a:prstGeom>
          <a:noFill/>
        </p:spPr>
        <p:txBody>
          <a:bodyPr wrap="none" rtlCol="0">
            <a:spAutoFit/>
          </a:bodyPr>
          <a:lstStyle/>
          <a:p>
            <a:r>
              <a:rPr lang="en-US" b="1" dirty="0">
                <a:solidFill>
                  <a:schemeClr val="accent3">
                    <a:lumMod val="60000"/>
                    <a:lumOff val="40000"/>
                  </a:schemeClr>
                </a:solidFill>
              </a:rPr>
              <a:t>Acceptance</a:t>
            </a:r>
          </a:p>
        </p:txBody>
      </p:sp>
      <p:sp>
        <p:nvSpPr>
          <p:cNvPr id="72" name="TextBox 71"/>
          <p:cNvSpPr txBox="1"/>
          <p:nvPr/>
        </p:nvSpPr>
        <p:spPr>
          <a:xfrm>
            <a:off x="8604944" y="3982687"/>
            <a:ext cx="2058038" cy="369332"/>
          </a:xfrm>
          <a:prstGeom prst="rect">
            <a:avLst/>
          </a:prstGeom>
          <a:noFill/>
        </p:spPr>
        <p:txBody>
          <a:bodyPr wrap="none" rtlCol="0">
            <a:spAutoFit/>
          </a:bodyPr>
          <a:lstStyle/>
          <a:p>
            <a:pPr algn="r"/>
            <a:r>
              <a:rPr lang="en-US" dirty="0">
                <a:solidFill>
                  <a:schemeClr val="accent2">
                    <a:lumMod val="40000"/>
                    <a:lumOff val="60000"/>
                  </a:schemeClr>
                </a:solidFill>
              </a:rPr>
              <a:t>Machine-validated</a:t>
            </a:r>
          </a:p>
        </p:txBody>
      </p:sp>
      <p:cxnSp>
        <p:nvCxnSpPr>
          <p:cNvPr id="73" name="Straight Connector 72"/>
          <p:cNvCxnSpPr/>
          <p:nvPr/>
        </p:nvCxnSpPr>
        <p:spPr>
          <a:xfrm flipV="1">
            <a:off x="2926079" y="3747148"/>
            <a:ext cx="7863840" cy="0"/>
          </a:xfrm>
          <a:prstGeom prst="line">
            <a:avLst/>
          </a:prstGeom>
          <a:ln w="127000" cap="rnd" cmpd="sng">
            <a:solidFill>
              <a:schemeClr val="accent1">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78" name="Rounded Rectangle 77"/>
          <p:cNvSpPr/>
          <p:nvPr/>
        </p:nvSpPr>
        <p:spPr>
          <a:xfrm>
            <a:off x="891755" y="3693515"/>
            <a:ext cx="1554480" cy="4572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27518F"/>
                </a:solidFill>
              </a:rPr>
              <a:t>Curation</a:t>
            </a:r>
            <a:endParaRPr lang="en-US" sz="1600" dirty="0">
              <a:solidFill>
                <a:srgbClr val="27518F"/>
              </a:solidFill>
              <a:latin typeface="Helvetica"/>
              <a:cs typeface="Helvetica"/>
            </a:endParaRPr>
          </a:p>
        </p:txBody>
      </p:sp>
      <p:sp>
        <p:nvSpPr>
          <p:cNvPr id="79" name="TextBox 78"/>
          <p:cNvSpPr txBox="1"/>
          <p:nvPr/>
        </p:nvSpPr>
        <p:spPr>
          <a:xfrm>
            <a:off x="6094079" y="3982687"/>
            <a:ext cx="2044512" cy="369332"/>
          </a:xfrm>
          <a:prstGeom prst="rect">
            <a:avLst/>
          </a:prstGeom>
          <a:noFill/>
        </p:spPr>
        <p:txBody>
          <a:bodyPr wrap="none" rtlCol="0">
            <a:spAutoFit/>
          </a:bodyPr>
          <a:lstStyle/>
          <a:p>
            <a:r>
              <a:rPr lang="en-US" b="1" dirty="0">
                <a:solidFill>
                  <a:schemeClr val="accent3">
                    <a:lumMod val="60000"/>
                    <a:lumOff val="40000"/>
                  </a:schemeClr>
                </a:solidFill>
              </a:rPr>
              <a:t>Human-validated</a:t>
            </a:r>
          </a:p>
        </p:txBody>
      </p:sp>
      <p:sp>
        <p:nvSpPr>
          <p:cNvPr id="81" name="TextBox 80"/>
          <p:cNvSpPr txBox="1"/>
          <p:nvPr/>
        </p:nvSpPr>
        <p:spPr>
          <a:xfrm>
            <a:off x="2995532" y="4990906"/>
            <a:ext cx="1416461" cy="369332"/>
          </a:xfrm>
          <a:prstGeom prst="rect">
            <a:avLst/>
          </a:prstGeom>
          <a:noFill/>
        </p:spPr>
        <p:txBody>
          <a:bodyPr wrap="none" rtlCol="0">
            <a:spAutoFit/>
          </a:bodyPr>
          <a:lstStyle/>
          <a:p>
            <a:r>
              <a:rPr lang="en-US" dirty="0">
                <a:solidFill>
                  <a:schemeClr val="accent2">
                    <a:lumMod val="40000"/>
                    <a:lumOff val="60000"/>
                  </a:schemeClr>
                </a:solidFill>
              </a:rPr>
              <a:t>Anonymous</a:t>
            </a:r>
          </a:p>
        </p:txBody>
      </p:sp>
      <p:sp>
        <p:nvSpPr>
          <p:cNvPr id="82" name="TextBox 81"/>
          <p:cNvSpPr txBox="1"/>
          <p:nvPr/>
        </p:nvSpPr>
        <p:spPr>
          <a:xfrm>
            <a:off x="4724401" y="4990906"/>
            <a:ext cx="941409" cy="369332"/>
          </a:xfrm>
          <a:prstGeom prst="rect">
            <a:avLst/>
          </a:prstGeom>
          <a:noFill/>
        </p:spPr>
        <p:txBody>
          <a:bodyPr wrap="none" rtlCol="0">
            <a:spAutoFit/>
          </a:bodyPr>
          <a:lstStyle/>
          <a:p>
            <a:r>
              <a:rPr lang="en-US" b="1" dirty="0">
                <a:solidFill>
                  <a:schemeClr val="accent3">
                    <a:lumMod val="60000"/>
                    <a:lumOff val="40000"/>
                  </a:schemeClr>
                </a:solidFill>
              </a:rPr>
              <a:t> Public</a:t>
            </a:r>
          </a:p>
        </p:txBody>
      </p:sp>
      <p:sp>
        <p:nvSpPr>
          <p:cNvPr id="83" name="TextBox 82"/>
          <p:cNvSpPr txBox="1"/>
          <p:nvPr/>
        </p:nvSpPr>
        <p:spPr>
          <a:xfrm>
            <a:off x="8977680" y="4990906"/>
            <a:ext cx="1685302" cy="369332"/>
          </a:xfrm>
          <a:prstGeom prst="rect">
            <a:avLst/>
          </a:prstGeom>
          <a:noFill/>
        </p:spPr>
        <p:txBody>
          <a:bodyPr wrap="none" rtlCol="0">
            <a:spAutoFit/>
          </a:bodyPr>
          <a:lstStyle/>
          <a:p>
            <a:pPr algn="r"/>
            <a:r>
              <a:rPr lang="en-US" b="1" dirty="0">
                <a:solidFill>
                  <a:schemeClr val="accent3">
                    <a:lumMod val="60000"/>
                    <a:lumOff val="40000"/>
                  </a:schemeClr>
                </a:solidFill>
              </a:rPr>
              <a:t>Collaborators</a:t>
            </a:r>
          </a:p>
        </p:txBody>
      </p:sp>
      <p:cxnSp>
        <p:nvCxnSpPr>
          <p:cNvPr id="84" name="Straight Connector 83"/>
          <p:cNvCxnSpPr/>
          <p:nvPr/>
        </p:nvCxnSpPr>
        <p:spPr>
          <a:xfrm flipV="1">
            <a:off x="2926079" y="4774958"/>
            <a:ext cx="7863840" cy="0"/>
          </a:xfrm>
          <a:prstGeom prst="line">
            <a:avLst/>
          </a:prstGeom>
          <a:ln w="127000" cap="rnd" cmpd="sng">
            <a:solidFill>
              <a:schemeClr val="accent1">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87" name="Rounded Rectangle 86"/>
          <p:cNvSpPr/>
          <p:nvPr/>
        </p:nvSpPr>
        <p:spPr>
          <a:xfrm>
            <a:off x="891755" y="4701734"/>
            <a:ext cx="1554480" cy="4572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27518F"/>
                </a:solidFill>
              </a:rPr>
              <a:t>Access</a:t>
            </a:r>
            <a:endParaRPr lang="en-US" sz="1600" dirty="0">
              <a:solidFill>
                <a:srgbClr val="27518F"/>
              </a:solidFill>
              <a:latin typeface="Helvetica"/>
              <a:cs typeface="Helvetica"/>
            </a:endParaRPr>
          </a:p>
        </p:txBody>
      </p:sp>
      <p:sp>
        <p:nvSpPr>
          <p:cNvPr id="88" name="TextBox 87"/>
          <p:cNvSpPr txBox="1"/>
          <p:nvPr/>
        </p:nvSpPr>
        <p:spPr>
          <a:xfrm>
            <a:off x="6645687" y="4990906"/>
            <a:ext cx="1378052" cy="369332"/>
          </a:xfrm>
          <a:prstGeom prst="rect">
            <a:avLst/>
          </a:prstGeom>
          <a:noFill/>
        </p:spPr>
        <p:txBody>
          <a:bodyPr wrap="none" rtlCol="0">
            <a:spAutoFit/>
          </a:bodyPr>
          <a:lstStyle/>
          <a:p>
            <a:r>
              <a:rPr lang="en-US" dirty="0">
                <a:solidFill>
                  <a:schemeClr val="accent2">
                    <a:lumMod val="40000"/>
                    <a:lumOff val="60000"/>
                  </a:schemeClr>
                </a:solidFill>
              </a:rPr>
              <a:t>Embargoed</a:t>
            </a:r>
          </a:p>
        </p:txBody>
      </p:sp>
      <p:sp>
        <p:nvSpPr>
          <p:cNvPr id="90" name="TextBox 89"/>
          <p:cNvSpPr txBox="1"/>
          <p:nvPr/>
        </p:nvSpPr>
        <p:spPr>
          <a:xfrm>
            <a:off x="2999164" y="6002517"/>
            <a:ext cx="1210901" cy="369332"/>
          </a:xfrm>
          <a:prstGeom prst="rect">
            <a:avLst/>
          </a:prstGeom>
          <a:noFill/>
        </p:spPr>
        <p:txBody>
          <a:bodyPr wrap="none" rtlCol="0">
            <a:spAutoFit/>
          </a:bodyPr>
          <a:lstStyle/>
          <a:p>
            <a:r>
              <a:rPr lang="en-US" b="1" dirty="0">
                <a:solidFill>
                  <a:srgbClr val="C3D69B"/>
                </a:solidFill>
              </a:rPr>
              <a:t>Transient</a:t>
            </a:r>
          </a:p>
        </p:txBody>
      </p:sp>
      <p:sp>
        <p:nvSpPr>
          <p:cNvPr id="91" name="TextBox 90"/>
          <p:cNvSpPr txBox="1"/>
          <p:nvPr/>
        </p:nvSpPr>
        <p:spPr>
          <a:xfrm>
            <a:off x="4546901" y="6002517"/>
            <a:ext cx="1980493" cy="369332"/>
          </a:xfrm>
          <a:prstGeom prst="rect">
            <a:avLst/>
          </a:prstGeom>
          <a:noFill/>
        </p:spPr>
        <p:txBody>
          <a:bodyPr wrap="none" rtlCol="0">
            <a:spAutoFit/>
          </a:bodyPr>
          <a:lstStyle/>
          <a:p>
            <a:r>
              <a:rPr lang="en-US" b="1" dirty="0">
                <a:solidFill>
                  <a:srgbClr val="C3D69B"/>
                </a:solidFill>
              </a:rPr>
              <a:t> Project Lifetime</a:t>
            </a:r>
          </a:p>
        </p:txBody>
      </p:sp>
      <p:sp>
        <p:nvSpPr>
          <p:cNvPr id="92" name="TextBox 91"/>
          <p:cNvSpPr txBox="1"/>
          <p:nvPr/>
        </p:nvSpPr>
        <p:spPr>
          <a:xfrm>
            <a:off x="9468450" y="6002517"/>
            <a:ext cx="1198165" cy="369332"/>
          </a:xfrm>
          <a:prstGeom prst="rect">
            <a:avLst/>
          </a:prstGeom>
          <a:noFill/>
        </p:spPr>
        <p:txBody>
          <a:bodyPr wrap="none" rtlCol="0">
            <a:spAutoFit/>
          </a:bodyPr>
          <a:lstStyle/>
          <a:p>
            <a:pPr algn="r"/>
            <a:r>
              <a:rPr lang="en-US" b="1" dirty="0">
                <a:solidFill>
                  <a:srgbClr val="FFCC66"/>
                </a:solidFill>
              </a:rPr>
              <a:t>“forever”</a:t>
            </a:r>
          </a:p>
        </p:txBody>
      </p:sp>
      <p:cxnSp>
        <p:nvCxnSpPr>
          <p:cNvPr id="93" name="Straight Connector 92"/>
          <p:cNvCxnSpPr/>
          <p:nvPr/>
        </p:nvCxnSpPr>
        <p:spPr>
          <a:xfrm flipV="1">
            <a:off x="2926078" y="5786568"/>
            <a:ext cx="7863840" cy="0"/>
          </a:xfrm>
          <a:prstGeom prst="line">
            <a:avLst/>
          </a:prstGeom>
          <a:ln w="127000" cap="rnd" cmpd="sng">
            <a:solidFill>
              <a:schemeClr val="accent1">
                <a:lumMod val="60000"/>
                <a:lumOff val="4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895387" y="5713345"/>
            <a:ext cx="1554480" cy="4572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27518F"/>
                </a:solidFill>
              </a:rPr>
              <a:t>Preservation</a:t>
            </a:r>
            <a:endParaRPr lang="en-US" sz="1600" dirty="0">
              <a:solidFill>
                <a:srgbClr val="27518F"/>
              </a:solidFill>
              <a:latin typeface="Helvetica"/>
              <a:cs typeface="Helvetica"/>
            </a:endParaRPr>
          </a:p>
        </p:txBody>
      </p:sp>
      <p:sp>
        <p:nvSpPr>
          <p:cNvPr id="97" name="TextBox 96"/>
          <p:cNvSpPr txBox="1"/>
          <p:nvPr/>
        </p:nvSpPr>
        <p:spPr>
          <a:xfrm>
            <a:off x="7367050" y="6002517"/>
            <a:ext cx="1031465" cy="369332"/>
          </a:xfrm>
          <a:prstGeom prst="rect">
            <a:avLst/>
          </a:prstGeom>
          <a:noFill/>
        </p:spPr>
        <p:txBody>
          <a:bodyPr wrap="none" rtlCol="0">
            <a:spAutoFit/>
          </a:bodyPr>
          <a:lstStyle/>
          <a:p>
            <a:r>
              <a:rPr lang="en-US" b="1" dirty="0">
                <a:solidFill>
                  <a:srgbClr val="C3D69B"/>
                </a:solidFill>
              </a:rPr>
              <a:t>Archive</a:t>
            </a:r>
          </a:p>
        </p:txBody>
      </p:sp>
    </p:spTree>
    <p:extLst>
      <p:ext uri="{BB962C8B-B14F-4D97-AF65-F5344CB8AC3E}">
        <p14:creationId xmlns:p14="http://schemas.microsoft.com/office/powerpoint/2010/main" val="968106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9A62DDD-3F5F-554E-8F55-F59D7AC7F5D2}" type="slidenum">
              <a:rPr lang="en-US" smtClean="0"/>
              <a:pPr/>
              <a:t>16</a:t>
            </a:fld>
            <a:endParaRPr lang="en-US"/>
          </a:p>
        </p:txBody>
      </p:sp>
      <p:pic>
        <p:nvPicPr>
          <p:cNvPr id="4" name="Picture 3" descr="150602_Publication_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651" y="168525"/>
            <a:ext cx="8891286" cy="6538663"/>
          </a:xfrm>
          <a:prstGeom prst="rect">
            <a:avLst/>
          </a:prstGeom>
        </p:spPr>
      </p:pic>
      <p:grpSp>
        <p:nvGrpSpPr>
          <p:cNvPr id="6" name="Group 5"/>
          <p:cNvGrpSpPr/>
          <p:nvPr/>
        </p:nvGrpSpPr>
        <p:grpSpPr>
          <a:xfrm>
            <a:off x="3412048" y="4270663"/>
            <a:ext cx="5676534" cy="1205346"/>
            <a:chOff x="1888048" y="4270663"/>
            <a:chExt cx="5676534" cy="1205346"/>
          </a:xfrm>
        </p:grpSpPr>
        <p:sp>
          <p:nvSpPr>
            <p:cNvPr id="2" name="Rounded Rectangle 1"/>
            <p:cNvSpPr/>
            <p:nvPr/>
          </p:nvSpPr>
          <p:spPr>
            <a:xfrm>
              <a:off x="4873336" y="4270664"/>
              <a:ext cx="2691246" cy="1205345"/>
            </a:xfrm>
            <a:prstGeom prst="roundRect">
              <a:avLst>
                <a:gd name="adj" fmla="val 6322"/>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88048" y="4270663"/>
              <a:ext cx="2691246" cy="1205345"/>
            </a:xfrm>
            <a:prstGeom prst="roundRect">
              <a:avLst>
                <a:gd name="adj" fmla="val 6322"/>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374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2400" y="1834333"/>
            <a:ext cx="10112718" cy="4291830"/>
          </a:xfrm>
        </p:spPr>
        <p:txBody>
          <a:bodyPr>
            <a:normAutofit/>
          </a:bodyPr>
          <a:lstStyle/>
          <a:p>
            <a:pPr algn="l">
              <a:buNone/>
            </a:pPr>
            <a:r>
              <a:rPr lang="en-US" sz="7200" b="1" dirty="0"/>
              <a:t>How can I use Globus on my computer?</a:t>
            </a:r>
          </a:p>
        </p:txBody>
      </p:sp>
    </p:spTree>
    <p:extLst>
      <p:ext uri="{BB962C8B-B14F-4D97-AF65-F5344CB8AC3E}">
        <p14:creationId xmlns:p14="http://schemas.microsoft.com/office/powerpoint/2010/main" val="2792416489"/>
      </p:ext>
    </p:extLst>
  </p:cSld>
  <p:clrMapOvr>
    <a:masterClrMapping/>
  </p:clrMapOvr>
  <p:transition advClick="0" advTm="5000">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74327" y="2226267"/>
            <a:ext cx="4955177" cy="2447109"/>
          </a:xfrm>
        </p:spPr>
        <p:txBody>
          <a:bodyPr>
            <a:normAutofit fontScale="92500"/>
          </a:bodyPr>
          <a:lstStyle/>
          <a:p>
            <a:pPr algn="l">
              <a:buNone/>
            </a:pPr>
            <a:r>
              <a:rPr lang="mr-IN" b="1" dirty="0"/>
              <a:t>…</a:t>
            </a:r>
            <a:r>
              <a:rPr lang="en-US" b="1" dirty="0"/>
              <a:t>makes your storage system a Globus endpoint</a:t>
            </a:r>
          </a:p>
        </p:txBody>
      </p:sp>
      <p:grpSp>
        <p:nvGrpSpPr>
          <p:cNvPr id="6" name="Group 5"/>
          <p:cNvGrpSpPr/>
          <p:nvPr/>
        </p:nvGrpSpPr>
        <p:grpSpPr>
          <a:xfrm>
            <a:off x="849700" y="1515293"/>
            <a:ext cx="5681729" cy="3869059"/>
            <a:chOff x="4258491" y="496389"/>
            <a:chExt cx="6496595" cy="4423954"/>
          </a:xfrm>
        </p:grpSpPr>
        <p:sp>
          <p:nvSpPr>
            <p:cNvPr id="5" name="Rounded Rectangle 4"/>
            <p:cNvSpPr/>
            <p:nvPr/>
          </p:nvSpPr>
          <p:spPr>
            <a:xfrm>
              <a:off x="4258491" y="496389"/>
              <a:ext cx="6496595" cy="4423954"/>
            </a:xfrm>
            <a:prstGeom prst="roundRect">
              <a:avLst>
                <a:gd name="adj" fmla="val 229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075" y="705757"/>
              <a:ext cx="5985425" cy="4005217"/>
            </a:xfrm>
            <a:prstGeom prst="rect">
              <a:avLst/>
            </a:prstGeom>
          </p:spPr>
        </p:pic>
      </p:grpSp>
    </p:spTree>
    <p:extLst>
      <p:ext uri="{BB962C8B-B14F-4D97-AF65-F5344CB8AC3E}">
        <p14:creationId xmlns:p14="http://schemas.microsoft.com/office/powerpoint/2010/main" val="713709154"/>
      </p:ext>
    </p:extLst>
  </p:cSld>
  <p:clrMapOvr>
    <a:masterClrMapping/>
  </p:clrMapOvr>
  <p:transition advClick="0" advTm="5000">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Globus Connect Personal</a:t>
            </a:r>
          </a:p>
        </p:txBody>
      </p:sp>
      <p:sp>
        <p:nvSpPr>
          <p:cNvPr id="8" name="Content Placeholder 7"/>
          <p:cNvSpPr>
            <a:spLocks noGrp="1"/>
          </p:cNvSpPr>
          <p:nvPr>
            <p:ph idx="1"/>
          </p:nvPr>
        </p:nvSpPr>
        <p:spPr>
          <a:xfrm>
            <a:off x="1981200" y="4595951"/>
            <a:ext cx="8229600" cy="2092233"/>
          </a:xfrm>
        </p:spPr>
        <p:txBody>
          <a:bodyPr>
            <a:normAutofit/>
          </a:bodyPr>
          <a:lstStyle/>
          <a:p>
            <a:r>
              <a:rPr lang="en-US" dirty="0"/>
              <a:t>Installers do not require admin access</a:t>
            </a:r>
          </a:p>
          <a:p>
            <a:r>
              <a:rPr lang="en-US" dirty="0"/>
              <a:t>Zero configuration; auto updating</a:t>
            </a:r>
          </a:p>
          <a:p>
            <a:r>
              <a:rPr lang="en-US" dirty="0"/>
              <a:t>Handles NATs</a:t>
            </a:r>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68263" y="1271776"/>
            <a:ext cx="2693374" cy="312605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8436" y="1421297"/>
            <a:ext cx="2764763" cy="2764763"/>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47283" y="1445249"/>
            <a:ext cx="2740811" cy="2740811"/>
          </a:xfrm>
          <a:prstGeom prst="rect">
            <a:avLst/>
          </a:prstGeom>
        </p:spPr>
      </p:pic>
    </p:spTree>
    <p:extLst>
      <p:ext uri="{BB962C8B-B14F-4D97-AF65-F5344CB8AC3E}">
        <p14:creationId xmlns:p14="http://schemas.microsoft.com/office/powerpoint/2010/main" val="161358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Research data management today</a:t>
            </a:r>
          </a:p>
        </p:txBody>
      </p:sp>
      <p:sp>
        <p:nvSpPr>
          <p:cNvPr id="7" name="Content Placeholder 6"/>
          <p:cNvSpPr>
            <a:spLocks noGrp="1"/>
          </p:cNvSpPr>
          <p:nvPr>
            <p:ph idx="1"/>
          </p:nvPr>
        </p:nvSpPr>
        <p:spPr>
          <a:xfrm>
            <a:off x="1519881" y="3842950"/>
            <a:ext cx="3742178" cy="2733133"/>
          </a:xfrm>
        </p:spPr>
        <p:txBody>
          <a:bodyPr>
            <a:normAutofit/>
          </a:bodyPr>
          <a:lstStyle/>
          <a:p>
            <a:pPr marL="0" indent="0">
              <a:spcBef>
                <a:spcPts val="0"/>
              </a:spcBef>
              <a:buNone/>
            </a:pPr>
            <a:r>
              <a:rPr lang="en-US" dirty="0"/>
              <a:t>How do we...</a:t>
            </a:r>
          </a:p>
          <a:p>
            <a:pPr marL="0" indent="0">
              <a:spcBef>
                <a:spcPts val="0"/>
              </a:spcBef>
              <a:buNone/>
            </a:pPr>
            <a:r>
              <a:rPr lang="en-US" dirty="0"/>
              <a:t>...move?</a:t>
            </a:r>
          </a:p>
          <a:p>
            <a:pPr marL="0" indent="0">
              <a:spcBef>
                <a:spcPts val="0"/>
              </a:spcBef>
              <a:buNone/>
            </a:pPr>
            <a:r>
              <a:rPr lang="en-US" dirty="0"/>
              <a:t>...share?</a:t>
            </a:r>
          </a:p>
          <a:p>
            <a:pPr marL="0" indent="0">
              <a:spcBef>
                <a:spcPts val="0"/>
              </a:spcBef>
              <a:buNone/>
            </a:pPr>
            <a:r>
              <a:rPr lang="en-US" dirty="0"/>
              <a:t>...discover?</a:t>
            </a:r>
          </a:p>
          <a:p>
            <a:pPr marL="0" indent="0">
              <a:spcBef>
                <a:spcPts val="0"/>
              </a:spcBef>
              <a:buNone/>
            </a:pPr>
            <a:r>
              <a:rPr lang="en-US" dirty="0"/>
              <a:t>...reproduce?</a:t>
            </a:r>
          </a:p>
        </p:txBody>
      </p:sp>
      <p:grpSp>
        <p:nvGrpSpPr>
          <p:cNvPr id="9" name="Group 8"/>
          <p:cNvGrpSpPr/>
          <p:nvPr/>
        </p:nvGrpSpPr>
        <p:grpSpPr>
          <a:xfrm>
            <a:off x="5931243" y="2101137"/>
            <a:ext cx="5745869" cy="4321818"/>
            <a:chOff x="496547" y="1455054"/>
            <a:chExt cx="5080001" cy="4241800"/>
          </a:xfrm>
        </p:grpSpPr>
        <p:pic>
          <p:nvPicPr>
            <p:cNvPr id="2" name="Picture 1"/>
            <p:cNvPicPr>
              <a:picLocks noChangeAspect="1"/>
            </p:cNvPicPr>
            <p:nvPr/>
          </p:nvPicPr>
          <p:blipFill>
            <a:blip r:embed="rId2"/>
            <a:stretch>
              <a:fillRect/>
            </a:stretch>
          </p:blipFill>
          <p:spPr>
            <a:xfrm>
              <a:off x="496547" y="1455054"/>
              <a:ext cx="5080000" cy="4241800"/>
            </a:xfrm>
            <a:prstGeom prst="rect">
              <a:avLst/>
            </a:prstGeom>
            <a:noFill/>
            <a:ln>
              <a:noFill/>
            </a:ln>
            <a:effectLst/>
          </p:spPr>
        </p:pic>
        <p:sp>
          <p:nvSpPr>
            <p:cNvPr id="8" name="Rectangle 7"/>
            <p:cNvSpPr/>
            <p:nvPr/>
          </p:nvSpPr>
          <p:spPr>
            <a:xfrm>
              <a:off x="496548" y="1455054"/>
              <a:ext cx="5080000" cy="4241800"/>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 name="Group 3"/>
          <p:cNvGrpSpPr/>
          <p:nvPr/>
        </p:nvGrpSpPr>
        <p:grpSpPr>
          <a:xfrm>
            <a:off x="822214" y="1438505"/>
            <a:ext cx="5420868" cy="2280879"/>
            <a:chOff x="329677" y="2012963"/>
            <a:chExt cx="3130321" cy="1317111"/>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29677" y="2012963"/>
              <a:ext cx="3130321" cy="13171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329678" y="2012963"/>
              <a:ext cx="3130320" cy="1317111"/>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 name="Group 16"/>
          <p:cNvGrpSpPr/>
          <p:nvPr/>
        </p:nvGrpSpPr>
        <p:grpSpPr>
          <a:xfrm>
            <a:off x="6756024" y="1121279"/>
            <a:ext cx="3413587" cy="3030591"/>
            <a:chOff x="5232024" y="1121279"/>
            <a:chExt cx="3413587" cy="3030591"/>
          </a:xfrm>
        </p:grpSpPr>
        <p:cxnSp>
          <p:nvCxnSpPr>
            <p:cNvPr id="14" name="Straight Arrow Connector 13"/>
            <p:cNvCxnSpPr/>
            <p:nvPr/>
          </p:nvCxnSpPr>
          <p:spPr>
            <a:xfrm>
              <a:off x="5956419" y="1717705"/>
              <a:ext cx="2689192" cy="2434165"/>
            </a:xfrm>
            <a:prstGeom prst="straightConnector1">
              <a:avLst/>
            </a:prstGeom>
            <a:ln w="92075">
              <a:solidFill>
                <a:schemeClr val="accent6">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16" name="Content Placeholder 6"/>
            <p:cNvSpPr txBox="1">
              <a:spLocks/>
            </p:cNvSpPr>
            <p:nvPr/>
          </p:nvSpPr>
          <p:spPr>
            <a:xfrm>
              <a:off x="5232024" y="1121279"/>
              <a:ext cx="3237782" cy="684353"/>
            </a:xfrm>
            <a:prstGeom prst="rect">
              <a:avLst/>
            </a:prstGeom>
          </p:spPr>
          <p:txBody>
            <a:bodyPr vert="horz" lIns="91440" tIns="45720" rIns="91440" bIns="45720" rtlCol="0">
              <a:normAutofit/>
            </a:bodyPr>
            <a:lstStyle>
              <a:lvl1pPr marL="342900" indent="-342900" algn="l" defTabSz="457200" rtl="0" eaLnBrk="1" latinLnBrk="0" hangingPunct="1">
                <a:spcBef>
                  <a:spcPts val="1400"/>
                </a:spcBef>
                <a:buFont typeface="Arial"/>
                <a:buChar char="•"/>
                <a:defRPr sz="3200" b="1" i="0" kern="1200">
                  <a:solidFill>
                    <a:schemeClr val="bg1">
                      <a:lumMod val="85000"/>
                    </a:schemeClr>
                  </a:solidFill>
                  <a:latin typeface="Arial"/>
                  <a:ea typeface="+mn-ea"/>
                  <a:cs typeface="Arial"/>
                </a:defRPr>
              </a:lvl1pPr>
              <a:lvl2pPr marL="742950" indent="-285750" algn="l" defTabSz="457200" rtl="0" eaLnBrk="1" latinLnBrk="0" hangingPunct="1">
                <a:spcBef>
                  <a:spcPct val="20000"/>
                </a:spcBef>
                <a:buFont typeface="Arial"/>
                <a:buChar char="–"/>
                <a:defRPr sz="2800" b="0" i="0" kern="1200">
                  <a:solidFill>
                    <a:schemeClr val="bg1">
                      <a:lumMod val="85000"/>
                    </a:schemeClr>
                  </a:solidFill>
                  <a:latin typeface="Arial"/>
                  <a:ea typeface="+mn-ea"/>
                  <a:cs typeface="Arial"/>
                </a:defRPr>
              </a:lvl2pPr>
              <a:lvl3pPr marL="1143000" indent="-228600" algn="l" defTabSz="457200" rtl="0" eaLnBrk="1" latinLnBrk="0" hangingPunct="1">
                <a:spcBef>
                  <a:spcPct val="20000"/>
                </a:spcBef>
                <a:buSzPct val="80000"/>
                <a:buFont typeface="Courier New"/>
                <a:buChar char="o"/>
                <a:defRPr sz="2400" b="0" i="0" kern="1200">
                  <a:solidFill>
                    <a:schemeClr val="bg1">
                      <a:lumMod val="85000"/>
                    </a:schemeClr>
                  </a:solidFill>
                  <a:latin typeface="Arial"/>
                  <a:ea typeface="+mn-ea"/>
                  <a:cs typeface="Arial"/>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t>Index?</a:t>
              </a:r>
              <a:endParaRPr lang="en-US" dirty="0"/>
            </a:p>
          </p:txBody>
        </p:sp>
      </p:grpSp>
    </p:spTree>
    <p:extLst>
      <p:ext uri="{BB962C8B-B14F-4D97-AF65-F5344CB8AC3E}">
        <p14:creationId xmlns:p14="http://schemas.microsoft.com/office/powerpoint/2010/main" val="139750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100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1000"/>
                                  </p:stCondLst>
                                  <p:childTnLst>
                                    <p:set>
                                      <p:cBhvr>
                                        <p:cTn id="17" dur="1" fill="hold">
                                          <p:stCondLst>
                                            <p:cond delay="0"/>
                                          </p:stCondLst>
                                        </p:cTn>
                                        <p:tgtEl>
                                          <p:spTgt spid="7">
                                            <p:txEl>
                                              <p:pRg st="2" end="2"/>
                                            </p:txEl>
                                          </p:spTgt>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100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par>
                          <p:cTn id="21" fill="hold">
                            <p:stCondLst>
                              <p:cond delay="3000"/>
                            </p:stCondLst>
                            <p:childTnLst>
                              <p:par>
                                <p:cTn id="22" presetID="1" presetClass="entr" presetSubtype="0" fill="hold" grpId="0" nodeType="afterEffect">
                                  <p:stCondLst>
                                    <p:cond delay="1000"/>
                                  </p:stCondLst>
                                  <p:childTnLst>
                                    <p:set>
                                      <p:cBhvr>
                                        <p:cTn id="23"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18253" y="1390261"/>
            <a:ext cx="8792547" cy="4735902"/>
          </a:xfrm>
        </p:spPr>
        <p:txBody>
          <a:bodyPr>
            <a:noAutofit/>
          </a:bodyPr>
          <a:lstStyle/>
          <a:p>
            <a:pPr algn="l">
              <a:buNone/>
            </a:pPr>
            <a:r>
              <a:rPr lang="en-US" sz="5000" dirty="0"/>
              <a:t>How can I integrate Globus into my research workflows? </a:t>
            </a:r>
          </a:p>
          <a:p>
            <a:pPr algn="l">
              <a:buNone/>
            </a:pPr>
            <a:r>
              <a:rPr lang="en-US" sz="5000" dirty="0"/>
              <a:t>Specifically applications I’ve developed or am planning to develop.</a:t>
            </a:r>
          </a:p>
        </p:txBody>
      </p:sp>
      <p:sp>
        <p:nvSpPr>
          <p:cNvPr id="3" name="Slide Number Placeholder 2"/>
          <p:cNvSpPr>
            <a:spLocks noGrp="1"/>
          </p:cNvSpPr>
          <p:nvPr>
            <p:ph type="sldNum" sz="quarter" idx="4"/>
          </p:nvPr>
        </p:nvSpPr>
        <p:spPr/>
        <p:txBody>
          <a:bodyPr/>
          <a:lstStyle/>
          <a:p>
            <a:pPr fontAlgn="auto">
              <a:spcBef>
                <a:spcPts val="0"/>
              </a:spcBef>
              <a:spcAft>
                <a:spcPts val="0"/>
              </a:spcAft>
            </a:pPr>
            <a:fld id="{F9A62DDD-3F5F-554E-8F55-F59D7AC7F5D2}" type="slidenum">
              <a:rPr lang="en-US" smtClean="0"/>
              <a:pPr fontAlgn="auto">
                <a:spcBef>
                  <a:spcPts val="0"/>
                </a:spcBef>
                <a:spcAft>
                  <a:spcPts val="0"/>
                </a:spcAft>
              </a:pPr>
              <a:t>20</a:t>
            </a:fld>
            <a:endParaRPr lang="en-US" dirty="0"/>
          </a:p>
        </p:txBody>
      </p:sp>
    </p:spTree>
    <p:extLst>
      <p:ext uri="{BB962C8B-B14F-4D97-AF65-F5344CB8AC3E}">
        <p14:creationId xmlns:p14="http://schemas.microsoft.com/office/powerpoint/2010/main" val="1111824064"/>
      </p:ext>
    </p:extLst>
  </p:cSld>
  <p:clrMapOvr>
    <a:masterClrMapping/>
  </p:clrMapOvr>
  <p:transition advClick="0" advTm="5000">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Use(r)-appropriate interfaces</a:t>
            </a:r>
          </a:p>
        </p:txBody>
      </p:sp>
      <p:pic>
        <p:nvPicPr>
          <p:cNvPr id="10" name="Picture 9" descr="globus-online-2013-large-white.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55732" y="2919182"/>
            <a:ext cx="2606709" cy="1830713"/>
          </a:xfrm>
          <a:prstGeom prst="rect">
            <a:avLst/>
          </a:prstGeom>
        </p:spPr>
      </p:pic>
      <p:sp>
        <p:nvSpPr>
          <p:cNvPr id="12" name="TextBox 11"/>
          <p:cNvSpPr txBox="1"/>
          <p:nvPr/>
        </p:nvSpPr>
        <p:spPr>
          <a:xfrm>
            <a:off x="5135059" y="5257431"/>
            <a:ext cx="3406702" cy="1384995"/>
          </a:xfrm>
          <a:prstGeom prst="rect">
            <a:avLst/>
          </a:prstGeom>
          <a:noFill/>
        </p:spPr>
        <p:txBody>
          <a:bodyPr wrap="none" rtlCol="0">
            <a:spAutoFit/>
          </a:bodyPr>
          <a:lstStyle/>
          <a:p>
            <a:r>
              <a:rPr lang="en-US" sz="1400" dirty="0">
                <a:solidFill>
                  <a:srgbClr val="F2F2F2"/>
                </a:solidFill>
                <a:latin typeface="Courier"/>
                <a:cs typeface="Courier"/>
              </a:rPr>
              <a:t>GET /endpoint/go%23ep1</a:t>
            </a:r>
          </a:p>
          <a:p>
            <a:r>
              <a:rPr lang="en-US" sz="1400" dirty="0">
                <a:solidFill>
                  <a:srgbClr val="F2F2F2"/>
                </a:solidFill>
                <a:latin typeface="Courier"/>
                <a:cs typeface="Courier"/>
              </a:rPr>
              <a:t>PUT /endpoint/</a:t>
            </a:r>
            <a:r>
              <a:rPr lang="en-US" sz="1400" dirty="0" err="1">
                <a:solidFill>
                  <a:srgbClr val="F2F2F2"/>
                </a:solidFill>
                <a:latin typeface="Courier"/>
                <a:cs typeface="Courier"/>
              </a:rPr>
              <a:t>vas#my_endpt</a:t>
            </a:r>
            <a:endParaRPr lang="en-US" sz="1400" dirty="0">
              <a:solidFill>
                <a:srgbClr val="F2F2F2"/>
              </a:solidFill>
              <a:latin typeface="Courier"/>
              <a:cs typeface="Courier"/>
            </a:endParaRPr>
          </a:p>
          <a:p>
            <a:r>
              <a:rPr lang="en-US" sz="1400" dirty="0">
                <a:solidFill>
                  <a:srgbClr val="F2F2F2"/>
                </a:solidFill>
                <a:latin typeface="Courier"/>
                <a:cs typeface="Courier"/>
              </a:rPr>
              <a:t>200 OK</a:t>
            </a:r>
          </a:p>
          <a:p>
            <a:r>
              <a:rPr lang="en-US" sz="1400" dirty="0">
                <a:solidFill>
                  <a:srgbClr val="F2F2F2"/>
                </a:solidFill>
                <a:latin typeface="Courier"/>
                <a:cs typeface="Courier"/>
              </a:rPr>
              <a:t>X-Transfer-API-Version: 0.10</a:t>
            </a:r>
          </a:p>
          <a:p>
            <a:r>
              <a:rPr lang="en-US" sz="1400" dirty="0">
                <a:solidFill>
                  <a:srgbClr val="F2F2F2"/>
                </a:solidFill>
                <a:latin typeface="Courier"/>
                <a:cs typeface="Courier"/>
              </a:rPr>
              <a:t>Content-Type: application/</a:t>
            </a:r>
            <a:r>
              <a:rPr lang="en-US" sz="1400" dirty="0" err="1">
                <a:solidFill>
                  <a:srgbClr val="F2F2F2"/>
                </a:solidFill>
                <a:latin typeface="Courier"/>
                <a:cs typeface="Courier"/>
              </a:rPr>
              <a:t>json</a:t>
            </a:r>
            <a:endParaRPr lang="en-US" sz="1400" dirty="0">
              <a:solidFill>
                <a:srgbClr val="F2F2F2"/>
              </a:solidFill>
              <a:latin typeface="Courier"/>
              <a:cs typeface="Courier"/>
            </a:endParaRPr>
          </a:p>
          <a:p>
            <a:r>
              <a:rPr lang="is-IS" sz="1400" dirty="0">
                <a:solidFill>
                  <a:srgbClr val="F2F2F2"/>
                </a:solidFill>
                <a:latin typeface="Courier"/>
                <a:cs typeface="Courier"/>
              </a:rPr>
              <a:t>…</a:t>
            </a:r>
            <a:endParaRPr lang="en-US" sz="1400" dirty="0">
              <a:solidFill>
                <a:srgbClr val="F2F2F2"/>
              </a:solidFill>
              <a:latin typeface="Courier"/>
              <a:cs typeface="Courier"/>
            </a:endParaRPr>
          </a:p>
        </p:txBody>
      </p:sp>
      <p:pic>
        <p:nvPicPr>
          <p:cNvPr id="14" name="Picture 13" descr="140211_Transfer.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209" y="1293270"/>
            <a:ext cx="2908252" cy="2104691"/>
          </a:xfrm>
          <a:prstGeom prst="rect">
            <a:avLst/>
          </a:prstGeom>
          <a:ln>
            <a:solidFill>
              <a:srgbClr val="558ED5"/>
            </a:solidFill>
          </a:ln>
        </p:spPr>
      </p:pic>
      <p:sp>
        <p:nvSpPr>
          <p:cNvPr id="16" name="TextBox 15"/>
          <p:cNvSpPr txBox="1"/>
          <p:nvPr/>
        </p:nvSpPr>
        <p:spPr>
          <a:xfrm>
            <a:off x="2101987" y="4761011"/>
            <a:ext cx="1711338" cy="369332"/>
          </a:xfrm>
          <a:prstGeom prst="rect">
            <a:avLst/>
          </a:prstGeom>
          <a:noFill/>
        </p:spPr>
        <p:txBody>
          <a:bodyPr wrap="none" rtlCol="0">
            <a:spAutoFit/>
          </a:bodyPr>
          <a:lstStyle/>
          <a:p>
            <a:r>
              <a:rPr lang="en-US" dirty="0">
                <a:solidFill>
                  <a:srgbClr val="F2F2F2"/>
                </a:solidFill>
              </a:rPr>
              <a:t>Globus service</a:t>
            </a:r>
          </a:p>
        </p:txBody>
      </p:sp>
      <p:cxnSp>
        <p:nvCxnSpPr>
          <p:cNvPr id="19" name="Straight Arrow Connector 18"/>
          <p:cNvCxnSpPr/>
          <p:nvPr/>
        </p:nvCxnSpPr>
        <p:spPr>
          <a:xfrm flipH="1">
            <a:off x="3681277" y="2312120"/>
            <a:ext cx="1383857" cy="1085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4397655" y="4025858"/>
            <a:ext cx="6674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2" idx="1"/>
          </p:cNvCxnSpPr>
          <p:nvPr/>
        </p:nvCxnSpPr>
        <p:spPr>
          <a:xfrm flipH="1" flipV="1">
            <a:off x="4003563" y="5257432"/>
            <a:ext cx="1131496" cy="6924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8158642" y="2081288"/>
            <a:ext cx="828773" cy="461665"/>
          </a:xfrm>
          <a:prstGeom prst="rect">
            <a:avLst/>
          </a:prstGeom>
          <a:noFill/>
        </p:spPr>
        <p:txBody>
          <a:bodyPr wrap="none" rtlCol="0">
            <a:spAutoFit/>
          </a:bodyPr>
          <a:lstStyle/>
          <a:p>
            <a:r>
              <a:rPr lang="en-US" sz="2400" b="1" dirty="0">
                <a:solidFill>
                  <a:srgbClr val="F2F2F2"/>
                </a:solidFill>
              </a:rPr>
              <a:t>Web</a:t>
            </a:r>
          </a:p>
        </p:txBody>
      </p:sp>
      <p:sp>
        <p:nvSpPr>
          <p:cNvPr id="29" name="TextBox 28"/>
          <p:cNvSpPr txBox="1"/>
          <p:nvPr/>
        </p:nvSpPr>
        <p:spPr>
          <a:xfrm>
            <a:off x="9092180" y="4025859"/>
            <a:ext cx="680445" cy="461665"/>
          </a:xfrm>
          <a:prstGeom prst="rect">
            <a:avLst/>
          </a:prstGeom>
          <a:noFill/>
        </p:spPr>
        <p:txBody>
          <a:bodyPr wrap="none" rtlCol="0">
            <a:spAutoFit/>
          </a:bodyPr>
          <a:lstStyle/>
          <a:p>
            <a:r>
              <a:rPr lang="en-US" sz="2400" b="1" dirty="0">
                <a:solidFill>
                  <a:srgbClr val="F2F2F2"/>
                </a:solidFill>
              </a:rPr>
              <a:t>CLI</a:t>
            </a:r>
          </a:p>
        </p:txBody>
      </p:sp>
      <p:sp>
        <p:nvSpPr>
          <p:cNvPr id="30" name="TextBox 29"/>
          <p:cNvSpPr txBox="1"/>
          <p:nvPr/>
        </p:nvSpPr>
        <p:spPr>
          <a:xfrm>
            <a:off x="8821491" y="5485186"/>
            <a:ext cx="851766" cy="830997"/>
          </a:xfrm>
          <a:prstGeom prst="rect">
            <a:avLst/>
          </a:prstGeom>
          <a:noFill/>
        </p:spPr>
        <p:txBody>
          <a:bodyPr wrap="none" rtlCol="0">
            <a:spAutoFit/>
          </a:bodyPr>
          <a:lstStyle/>
          <a:p>
            <a:r>
              <a:rPr lang="en-US" sz="2400" b="1" dirty="0">
                <a:solidFill>
                  <a:srgbClr val="F2F2F2"/>
                </a:solidFill>
              </a:rPr>
              <a:t>Rest</a:t>
            </a:r>
          </a:p>
          <a:p>
            <a:r>
              <a:rPr lang="en-US" sz="2400" b="1" dirty="0">
                <a:solidFill>
                  <a:srgbClr val="F2F2F2"/>
                </a:solidFill>
              </a:rPr>
              <a:t>API</a:t>
            </a:r>
          </a:p>
        </p:txBody>
      </p:sp>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t="1" r="11959" b="49586"/>
          <a:stretch/>
        </p:blipFill>
        <p:spPr>
          <a:xfrm>
            <a:off x="5170443" y="3536623"/>
            <a:ext cx="3794178" cy="1593721"/>
          </a:xfrm>
          <a:prstGeom prst="rect">
            <a:avLst/>
          </a:prstGeom>
          <a:ln w="38100">
            <a:solidFill>
              <a:schemeClr val="tx2">
                <a:lumMod val="20000"/>
                <a:lumOff val="80000"/>
              </a:schemeClr>
            </a:solidFill>
          </a:ln>
        </p:spPr>
      </p:pic>
    </p:spTree>
    <p:extLst>
      <p:ext uri="{BB962C8B-B14F-4D97-AF65-F5344CB8AC3E}">
        <p14:creationId xmlns:p14="http://schemas.microsoft.com/office/powerpoint/2010/main" val="35527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240971" y="256674"/>
            <a:ext cx="10730205" cy="6156632"/>
          </a:xfrm>
        </p:spPr>
        <p:txBody>
          <a:bodyPr>
            <a:noAutofit/>
          </a:bodyPr>
          <a:lstStyle/>
          <a:p>
            <a:pPr>
              <a:spcBef>
                <a:spcPts val="4800"/>
              </a:spcBef>
            </a:pPr>
            <a:r>
              <a:rPr lang="en-US" sz="6000" dirty="0"/>
              <a:t>Globus serves as</a:t>
            </a:r>
            <a:r>
              <a:rPr lang="en-US" sz="3600" dirty="0"/>
              <a:t>…</a:t>
            </a:r>
            <a:br>
              <a:rPr lang="en-US" sz="6000" dirty="0"/>
            </a:br>
            <a:br>
              <a:rPr lang="en-US" sz="1600" dirty="0"/>
            </a:br>
            <a:r>
              <a:rPr lang="en-US" sz="6000" dirty="0"/>
              <a:t>A platform for building science gateways, portals and other web applications in support of research and education</a:t>
            </a:r>
          </a:p>
        </p:txBody>
      </p:sp>
      <p:sp>
        <p:nvSpPr>
          <p:cNvPr id="7" name="Content Placeholder 1"/>
          <p:cNvSpPr txBox="1">
            <a:spLocks/>
          </p:cNvSpPr>
          <p:nvPr/>
        </p:nvSpPr>
        <p:spPr>
          <a:xfrm>
            <a:off x="2310148" y="1351887"/>
            <a:ext cx="7549028" cy="5169703"/>
          </a:xfrm>
          <a:prstGeom prst="rect">
            <a:avLst/>
          </a:prstGeom>
        </p:spPr>
        <p:txBody>
          <a:bodyPr>
            <a:normAutofit/>
          </a:bodyPr>
          <a:lstStyle>
            <a:lvl1pPr marL="342900" indent="-342900" algn="l" defTabSz="457200" rtl="0" eaLnBrk="1" latinLnBrk="0" hangingPunct="1">
              <a:spcBef>
                <a:spcPts val="1400"/>
              </a:spcBef>
              <a:buFont typeface="Arial"/>
              <a:buChar char="•"/>
              <a:defRPr sz="3200" b="0" i="0" kern="1200">
                <a:solidFill>
                  <a:schemeClr val="bg1">
                    <a:lumMod val="95000"/>
                  </a:schemeClr>
                </a:solidFill>
                <a:latin typeface="Museo Sans 700"/>
                <a:ea typeface="+mn-ea"/>
                <a:cs typeface="Museo Sans 700"/>
              </a:defRPr>
            </a:lvl1pPr>
            <a:lvl2pPr marL="742950" indent="-285750" algn="l" defTabSz="457200" rtl="0" eaLnBrk="1" latinLnBrk="0" hangingPunct="1">
              <a:spcBef>
                <a:spcPct val="20000"/>
              </a:spcBef>
              <a:buFont typeface="Arial"/>
              <a:buChar char="–"/>
              <a:defRPr sz="2800" b="0" i="0" kern="1200">
                <a:solidFill>
                  <a:schemeClr val="bg1">
                    <a:lumMod val="95000"/>
                  </a:schemeClr>
                </a:solidFill>
                <a:latin typeface="Museo Sans 300"/>
                <a:ea typeface="+mn-ea"/>
                <a:cs typeface="Museo Sans 300"/>
              </a:defRPr>
            </a:lvl2pPr>
            <a:lvl3pPr marL="1143000" indent="-228600" algn="l" defTabSz="457200" rtl="0" eaLnBrk="1" latinLnBrk="0" hangingPunct="1">
              <a:spcBef>
                <a:spcPct val="20000"/>
              </a:spcBef>
              <a:buSzPct val="80000"/>
              <a:buFont typeface="Courier New"/>
              <a:buChar char="o"/>
              <a:defRPr sz="2400" b="0" i="0" kern="1200">
                <a:solidFill>
                  <a:schemeClr val="bg1">
                    <a:lumMod val="95000"/>
                  </a:schemeClr>
                </a:solidFill>
                <a:latin typeface="Museo Sans 300"/>
                <a:ea typeface="+mn-ea"/>
                <a:cs typeface="Museo Sans 30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None/>
            </a:pPr>
            <a:endParaRPr lang="en-US" sz="6000" dirty="0">
              <a:solidFill>
                <a:prstClr val="white">
                  <a:lumMod val="95000"/>
                </a:prstClr>
              </a:solidFill>
              <a:latin typeface="Arial"/>
              <a:cs typeface="Arial"/>
            </a:endParaRPr>
          </a:p>
        </p:txBody>
      </p:sp>
      <p:sp>
        <p:nvSpPr>
          <p:cNvPr id="2" name="Slide Number Placeholder 1"/>
          <p:cNvSpPr>
            <a:spLocks noGrp="1"/>
          </p:cNvSpPr>
          <p:nvPr>
            <p:ph type="sldNum" sz="quarter" idx="4"/>
          </p:nvPr>
        </p:nvSpPr>
        <p:spPr/>
        <p:txBody>
          <a:bodyPr/>
          <a:lstStyle/>
          <a:p>
            <a:pPr fontAlgn="auto">
              <a:spcBef>
                <a:spcPts val="0"/>
              </a:spcBef>
              <a:spcAft>
                <a:spcPts val="0"/>
              </a:spcAft>
            </a:pPr>
            <a:fld id="{F9A62DDD-3F5F-554E-8F55-F59D7AC7F5D2}" type="slidenum">
              <a:rPr lang="en-US" smtClean="0">
                <a:ea typeface="+mn-ea"/>
              </a:rPr>
              <a:pPr fontAlgn="auto">
                <a:spcBef>
                  <a:spcPts val="0"/>
                </a:spcBef>
                <a:spcAft>
                  <a:spcPts val="0"/>
                </a:spcAft>
              </a:pPr>
              <a:t>22</a:t>
            </a:fld>
            <a:endParaRPr lang="en-US">
              <a:ea typeface="+mn-ea"/>
            </a:endParaRPr>
          </a:p>
        </p:txBody>
      </p:sp>
    </p:spTree>
    <p:extLst>
      <p:ext uri="{BB962C8B-B14F-4D97-AF65-F5344CB8AC3E}">
        <p14:creationId xmlns:p14="http://schemas.microsoft.com/office/powerpoint/2010/main" val="26280419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31844" y="1290796"/>
            <a:ext cx="10475066" cy="4755463"/>
          </a:xfrm>
          <a:prstGeom prst="roundRect">
            <a:avLst>
              <a:gd name="adj" fmla="val 851"/>
            </a:avLst>
          </a:prstGeom>
          <a:solidFill>
            <a:schemeClr val="bg1"/>
          </a:solidFill>
          <a:ln w="38100" cmpd="sng">
            <a:solidFill>
              <a:srgbClr val="2B5089"/>
            </a:solidFill>
          </a:ln>
        </p:spPr>
        <p:style>
          <a:lnRef idx="1">
            <a:schemeClr val="accent1"/>
          </a:lnRef>
          <a:fillRef idx="3">
            <a:schemeClr val="accent1"/>
          </a:fillRef>
          <a:effectRef idx="2">
            <a:schemeClr val="accent1"/>
          </a:effectRef>
          <a:fontRef idx="minor">
            <a:schemeClr val="lt1"/>
          </a:fontRef>
        </p:style>
        <p:txBody>
          <a:bodyPr rtlCol="0" anchor="t"/>
          <a:lstStyle/>
          <a:p>
            <a:pPr marL="3175" algn="ctr" defTabSz="230188">
              <a:tabLst>
                <a:tab pos="1655763" algn="l"/>
              </a:tabLst>
            </a:pPr>
            <a:endParaRPr lang="en-US" sz="2400" dirty="0">
              <a:solidFill>
                <a:schemeClr val="bg1">
                  <a:lumMod val="95000"/>
                </a:schemeClr>
              </a:solidFill>
              <a:latin typeface="Arial"/>
              <a:cs typeface="Arial"/>
            </a:endParaRPr>
          </a:p>
        </p:txBody>
      </p:sp>
      <p:sp>
        <p:nvSpPr>
          <p:cNvPr id="6" name="Rounded Rectangle 5"/>
          <p:cNvSpPr/>
          <p:nvPr/>
        </p:nvSpPr>
        <p:spPr>
          <a:xfrm>
            <a:off x="4145028" y="5036814"/>
            <a:ext cx="3995633" cy="827836"/>
          </a:xfrm>
          <a:prstGeom prst="roundRect">
            <a:avLst>
              <a:gd name="adj" fmla="val 9622"/>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0"/>
              </a:spcAft>
            </a:pPr>
            <a:r>
              <a:rPr lang="en-US" sz="2000" b="1" dirty="0">
                <a:solidFill>
                  <a:schemeClr val="tx1"/>
                </a:solidFill>
                <a:latin typeface="Arial"/>
                <a:cs typeface="Arial"/>
              </a:rPr>
              <a:t>Globus </a:t>
            </a:r>
            <a:r>
              <a:rPr lang="en-US" sz="2000" b="1" dirty="0" err="1">
                <a:solidFill>
                  <a:schemeClr val="tx1"/>
                </a:solidFill>
                <a:latin typeface="Arial"/>
                <a:cs typeface="Arial"/>
              </a:rPr>
              <a:t>Auth</a:t>
            </a:r>
            <a:r>
              <a:rPr lang="en-US" sz="2000" b="1" dirty="0">
                <a:solidFill>
                  <a:schemeClr val="tx1"/>
                </a:solidFill>
                <a:latin typeface="Arial"/>
                <a:cs typeface="Arial"/>
              </a:rPr>
              <a:t> API </a:t>
            </a:r>
          </a:p>
          <a:p>
            <a:pPr algn="ctr">
              <a:spcAft>
                <a:spcPts val="0"/>
              </a:spcAft>
            </a:pPr>
            <a:r>
              <a:rPr lang="en-US" sz="2000" b="1" dirty="0">
                <a:solidFill>
                  <a:schemeClr val="tx1"/>
                </a:solidFill>
                <a:latin typeface="Arial"/>
                <a:cs typeface="Arial"/>
              </a:rPr>
              <a:t>(Group Management)</a:t>
            </a:r>
            <a:endParaRPr lang="en-US" sz="1600" b="1" dirty="0">
              <a:solidFill>
                <a:schemeClr val="tx1"/>
              </a:solidFill>
              <a:latin typeface="Arial"/>
              <a:cs typeface="Arial"/>
            </a:endParaRPr>
          </a:p>
        </p:txBody>
      </p:sp>
      <p:sp>
        <p:nvSpPr>
          <p:cNvPr id="7" name="Rounded Rectangle 6"/>
          <p:cNvSpPr/>
          <p:nvPr/>
        </p:nvSpPr>
        <p:spPr>
          <a:xfrm flipV="1">
            <a:off x="4145027" y="1509612"/>
            <a:ext cx="3995633" cy="492443"/>
          </a:xfrm>
          <a:prstGeom prst="roundRect">
            <a:avLst>
              <a:gd name="adj" fmla="val 7350"/>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b"/>
          <a:lstStyle/>
          <a:p>
            <a:pPr algn="ctr">
              <a:spcAft>
                <a:spcPts val="0"/>
              </a:spcAft>
            </a:pPr>
            <a:r>
              <a:rPr lang="mr-IN" sz="4800" dirty="0">
                <a:solidFill>
                  <a:srgbClr val="29528C"/>
                </a:solidFill>
                <a:latin typeface="Arial"/>
                <a:cs typeface="Arial"/>
              </a:rPr>
              <a:t>…</a:t>
            </a:r>
            <a:endParaRPr lang="en-US" sz="2400" dirty="0">
              <a:solidFill>
                <a:srgbClr val="29528C"/>
              </a:solidFill>
              <a:latin typeface="Arial"/>
              <a:cs typeface="Arial"/>
            </a:endParaRPr>
          </a:p>
        </p:txBody>
      </p:sp>
      <p:pic>
        <p:nvPicPr>
          <p:cNvPr id="10" name="Picture 9" descr="globus-online-2013-large-white.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64762" y="2336007"/>
            <a:ext cx="455019" cy="338410"/>
          </a:xfrm>
          <a:prstGeom prst="rect">
            <a:avLst/>
          </a:prstGeom>
        </p:spPr>
      </p:pic>
      <p:pic>
        <p:nvPicPr>
          <p:cNvPr id="11" name="Picture 10" descr="globus-online-2013-large-white.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26097" y="2951546"/>
            <a:ext cx="455019" cy="338410"/>
          </a:xfrm>
          <a:prstGeom prst="rect">
            <a:avLst/>
          </a:prstGeom>
        </p:spPr>
      </p:pic>
      <p:sp>
        <p:nvSpPr>
          <p:cNvPr id="12" name="Rounded Rectangle 11"/>
          <p:cNvSpPr/>
          <p:nvPr/>
        </p:nvSpPr>
        <p:spPr>
          <a:xfrm>
            <a:off x="3322494" y="1509612"/>
            <a:ext cx="691718" cy="4364715"/>
          </a:xfrm>
          <a:prstGeom prst="roundRect">
            <a:avLst>
              <a:gd name="adj" fmla="val 8015"/>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spcAft>
                <a:spcPts val="600"/>
              </a:spcAft>
            </a:pPr>
            <a:r>
              <a:rPr lang="en-US" sz="2000" b="1" dirty="0">
                <a:solidFill>
                  <a:schemeClr val="tx1"/>
                </a:solidFill>
                <a:latin typeface="Arial"/>
                <a:cs typeface="Arial"/>
              </a:rPr>
              <a:t>Globus Transfer API</a:t>
            </a:r>
          </a:p>
        </p:txBody>
      </p:sp>
      <p:sp>
        <p:nvSpPr>
          <p:cNvPr id="13" name="Rounded Rectangle 12"/>
          <p:cNvSpPr/>
          <p:nvPr/>
        </p:nvSpPr>
        <p:spPr>
          <a:xfrm>
            <a:off x="8258396" y="1509612"/>
            <a:ext cx="691718" cy="4364715"/>
          </a:xfrm>
          <a:prstGeom prst="roundRect">
            <a:avLst>
              <a:gd name="adj" fmla="val 8015"/>
            </a:avLst>
          </a:prstGeom>
          <a:solidFill>
            <a:srgbClr val="2B5089"/>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spcAft>
                <a:spcPts val="600"/>
              </a:spcAft>
            </a:pPr>
            <a:r>
              <a:rPr lang="en-US" sz="2000" b="1" dirty="0">
                <a:solidFill>
                  <a:schemeClr val="bg1"/>
                </a:solidFill>
                <a:latin typeface="Arial"/>
                <a:cs typeface="Arial"/>
              </a:rPr>
              <a:t>Globus Connect</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8072" y="3473605"/>
            <a:ext cx="1032946" cy="1032946"/>
          </a:xfrm>
          <a:prstGeom prst="rect">
            <a:avLst/>
          </a:prstGeom>
        </p:spPr>
      </p:pic>
      <p:pic>
        <p:nvPicPr>
          <p:cNvPr id="18" name="Picture 17" descr="logo_NERSC.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023174" y="2609102"/>
            <a:ext cx="2258028" cy="840015"/>
          </a:xfrm>
          <a:prstGeom prst="rect">
            <a:avLst/>
          </a:prstGeom>
        </p:spPr>
      </p:pic>
      <p:sp>
        <p:nvSpPr>
          <p:cNvPr id="20" name="Rounded Rectangle 19"/>
          <p:cNvSpPr/>
          <p:nvPr/>
        </p:nvSpPr>
        <p:spPr>
          <a:xfrm>
            <a:off x="4145027" y="2113373"/>
            <a:ext cx="3995633" cy="867927"/>
          </a:xfrm>
          <a:prstGeom prst="roundRect">
            <a:avLst>
              <a:gd name="adj" fmla="val 8015"/>
            </a:avLst>
          </a:prstGeom>
          <a:solidFill>
            <a:srgbClr val="2B5089"/>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000" b="1" dirty="0">
                <a:solidFill>
                  <a:schemeClr val="bg1"/>
                </a:solidFill>
                <a:latin typeface="Arial"/>
                <a:cs typeface="Arial"/>
              </a:rPr>
              <a:t>Data Publication &amp; Discovery</a:t>
            </a:r>
          </a:p>
        </p:txBody>
      </p:sp>
      <p:sp>
        <p:nvSpPr>
          <p:cNvPr id="21" name="Rounded Rectangle 20"/>
          <p:cNvSpPr/>
          <p:nvPr/>
        </p:nvSpPr>
        <p:spPr>
          <a:xfrm>
            <a:off x="4136523" y="3089075"/>
            <a:ext cx="3995633" cy="854496"/>
          </a:xfrm>
          <a:prstGeom prst="roundRect">
            <a:avLst>
              <a:gd name="adj" fmla="val 8015"/>
            </a:avLst>
          </a:prstGeom>
          <a:solidFill>
            <a:srgbClr val="2B5089"/>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000" b="1" dirty="0">
                <a:solidFill>
                  <a:schemeClr val="bg1"/>
                </a:solidFill>
                <a:latin typeface="Arial"/>
                <a:cs typeface="Arial"/>
              </a:rPr>
              <a:t>File Sharing</a:t>
            </a:r>
          </a:p>
        </p:txBody>
      </p:sp>
      <p:sp>
        <p:nvSpPr>
          <p:cNvPr id="22" name="Rounded Rectangle 21"/>
          <p:cNvSpPr/>
          <p:nvPr/>
        </p:nvSpPr>
        <p:spPr>
          <a:xfrm>
            <a:off x="4145027" y="4058436"/>
            <a:ext cx="3995633" cy="863513"/>
          </a:xfrm>
          <a:prstGeom prst="roundRect">
            <a:avLst>
              <a:gd name="adj" fmla="val 8015"/>
            </a:avLst>
          </a:prstGeom>
          <a:solidFill>
            <a:srgbClr val="2B5089"/>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000" b="1" dirty="0">
                <a:solidFill>
                  <a:schemeClr val="bg1"/>
                </a:solidFill>
                <a:latin typeface="Arial"/>
                <a:cs typeface="Arial"/>
              </a:rPr>
              <a:t>File Transfer &amp; Replication    </a:t>
            </a:r>
          </a:p>
        </p:txBody>
      </p:sp>
      <p:pic>
        <p:nvPicPr>
          <p:cNvPr id="23" name="Picture 22" descr="xsede-full-color.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1183" y="1593771"/>
            <a:ext cx="2209967" cy="836784"/>
          </a:xfrm>
          <a:prstGeom prst="rect">
            <a:avLst/>
          </a:prstGeom>
        </p:spPr>
      </p:pic>
      <p:pic>
        <p:nvPicPr>
          <p:cNvPr id="24" name="Picture 23" descr="xsede-full-color.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68389" y="3746589"/>
            <a:ext cx="2272932" cy="860625"/>
          </a:xfrm>
          <a:prstGeom prst="rect">
            <a:avLst/>
          </a:prstGeom>
        </p:spPr>
      </p:pic>
      <p:pic>
        <p:nvPicPr>
          <p:cNvPr id="26" name="Picture 25" descr="logo_NCA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73737" y="1691977"/>
            <a:ext cx="2167584" cy="609108"/>
          </a:xfrm>
          <a:prstGeom prst="rect">
            <a:avLst/>
          </a:prstGeom>
        </p:spPr>
      </p:pic>
      <p:sp>
        <p:nvSpPr>
          <p:cNvPr id="2" name="Title 1"/>
          <p:cNvSpPr>
            <a:spLocks noGrp="1"/>
          </p:cNvSpPr>
          <p:nvPr>
            <p:ph type="title"/>
          </p:nvPr>
        </p:nvSpPr>
        <p:spPr/>
        <p:txBody>
          <a:bodyPr/>
          <a:lstStyle/>
          <a:p>
            <a:r>
              <a:rPr lang="en-US" dirty="0"/>
              <a:t>Globus Platform-as-a-Service</a:t>
            </a:r>
          </a:p>
        </p:txBody>
      </p:sp>
      <p:sp>
        <p:nvSpPr>
          <p:cNvPr id="30" name="Line Callout 2 29"/>
          <p:cNvSpPr/>
          <p:nvPr/>
        </p:nvSpPr>
        <p:spPr>
          <a:xfrm>
            <a:off x="8347279" y="5555836"/>
            <a:ext cx="2808390" cy="1115730"/>
          </a:xfrm>
          <a:prstGeom prst="borderCallout2">
            <a:avLst>
              <a:gd name="adj1" fmla="val 20190"/>
              <a:gd name="adj2" fmla="val -420"/>
              <a:gd name="adj3" fmla="val 7233"/>
              <a:gd name="adj4" fmla="val -10732"/>
              <a:gd name="adj5" fmla="val -12628"/>
              <a:gd name="adj6" fmla="val -16101"/>
            </a:avLst>
          </a:prstGeom>
          <a:solidFill>
            <a:schemeClr val="accent6"/>
          </a:solid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solidFill>
                  <a:schemeClr val="tx1"/>
                </a:solidFill>
                <a:latin typeface="Arial" charset="0"/>
                <a:ea typeface="Arial" charset="0"/>
                <a:cs typeface="Arial" charset="0"/>
              </a:rPr>
              <a:t>Use existing </a:t>
            </a:r>
            <a:r>
              <a:rPr lang="en-US" dirty="0">
                <a:solidFill>
                  <a:schemeClr val="tx1"/>
                </a:solidFill>
                <a:latin typeface="Arial" charset="0"/>
                <a:ea typeface="Arial" charset="0"/>
                <a:cs typeface="Arial" charset="0"/>
              </a:rPr>
              <a:t>institutional ID </a:t>
            </a:r>
            <a:r>
              <a:rPr lang="en-US">
                <a:solidFill>
                  <a:schemeClr val="tx1"/>
                </a:solidFill>
                <a:latin typeface="Arial" charset="0"/>
                <a:ea typeface="Arial" charset="0"/>
                <a:cs typeface="Arial" charset="0"/>
              </a:rPr>
              <a:t>systems in </a:t>
            </a:r>
            <a:r>
              <a:rPr lang="en-US" dirty="0">
                <a:solidFill>
                  <a:schemeClr val="tx1"/>
                </a:solidFill>
                <a:latin typeface="Arial" charset="0"/>
                <a:ea typeface="Arial" charset="0"/>
                <a:cs typeface="Arial" charset="0"/>
              </a:rPr>
              <a:t>external web applications</a:t>
            </a:r>
          </a:p>
        </p:txBody>
      </p:sp>
      <p:sp>
        <p:nvSpPr>
          <p:cNvPr id="32" name="Line Callout 2 31"/>
          <p:cNvSpPr/>
          <p:nvPr/>
        </p:nvSpPr>
        <p:spPr>
          <a:xfrm>
            <a:off x="3830970" y="5525603"/>
            <a:ext cx="3777622" cy="1135079"/>
          </a:xfrm>
          <a:prstGeom prst="borderCallout2">
            <a:avLst>
              <a:gd name="adj1" fmla="val -1403"/>
              <a:gd name="adj2" fmla="val 18296"/>
              <a:gd name="adj3" fmla="val -24326"/>
              <a:gd name="adj4" fmla="val 6237"/>
              <a:gd name="adj5" fmla="val -48587"/>
              <a:gd name="adj6" fmla="val 1231"/>
            </a:avLst>
          </a:prstGeom>
          <a:solidFill>
            <a:schemeClr val="accent6"/>
          </a:solid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latin typeface="Arial" charset="0"/>
                <a:ea typeface="Arial" charset="0"/>
                <a:cs typeface="Arial" charset="0"/>
              </a:rPr>
              <a:t>Integrate file transfer and sharing capabilities into scientific web apps, portals, gateways, etc...</a:t>
            </a:r>
          </a:p>
        </p:txBody>
      </p:sp>
      <p:pic>
        <p:nvPicPr>
          <p:cNvPr id="27" name="Picture 26" descr="jetstreamLogo_FINAL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23534" y="2648685"/>
            <a:ext cx="2139705" cy="715258"/>
          </a:xfrm>
          <a:prstGeom prst="rect">
            <a:avLst/>
          </a:prstGeom>
        </p:spPr>
      </p:pic>
      <p:pic>
        <p:nvPicPr>
          <p:cNvPr id="4" name="Picture 3"/>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043365" y="4751413"/>
            <a:ext cx="2228328" cy="646630"/>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111771" y="4797248"/>
            <a:ext cx="2125647" cy="873877"/>
          </a:xfrm>
          <a:prstGeom prst="rect">
            <a:avLst/>
          </a:prstGeom>
        </p:spPr>
      </p:pic>
    </p:spTree>
    <p:extLst>
      <p:ext uri="{BB962C8B-B14F-4D97-AF65-F5344CB8AC3E}">
        <p14:creationId xmlns:p14="http://schemas.microsoft.com/office/powerpoint/2010/main" val="101114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PaaS Security Challenges – Globus </a:t>
            </a:r>
            <a:r>
              <a:rPr lang="en-US" dirty="0" err="1"/>
              <a:t>Auth</a:t>
            </a:r>
            <a:endParaRPr lang="en-US" dirty="0"/>
          </a:p>
        </p:txBody>
      </p:sp>
      <p:sp>
        <p:nvSpPr>
          <p:cNvPr id="3" name="Content Placeholder 2"/>
          <p:cNvSpPr>
            <a:spLocks noGrp="1"/>
          </p:cNvSpPr>
          <p:nvPr>
            <p:ph idx="1"/>
          </p:nvPr>
        </p:nvSpPr>
        <p:spPr>
          <a:xfrm>
            <a:off x="1038226" y="1143000"/>
            <a:ext cx="10086974" cy="5363404"/>
          </a:xfrm>
        </p:spPr>
        <p:txBody>
          <a:bodyPr>
            <a:normAutofit fontScale="85000" lnSpcReduction="20000"/>
          </a:bodyPr>
          <a:lstStyle/>
          <a:p>
            <a:r>
              <a:rPr lang="en-US" dirty="0"/>
              <a:t>How to provide:</a:t>
            </a:r>
          </a:p>
          <a:p>
            <a:pPr lvl="1"/>
            <a:r>
              <a:rPr lang="en-US" dirty="0"/>
              <a:t>Login to apps</a:t>
            </a:r>
          </a:p>
          <a:p>
            <a:pPr lvl="2"/>
            <a:r>
              <a:rPr lang="en-US" dirty="0"/>
              <a:t>Web apps (</a:t>
            </a:r>
            <a:r>
              <a:rPr lang="en-US" dirty="0" err="1"/>
              <a:t>Jupyter</a:t>
            </a:r>
            <a:r>
              <a:rPr lang="en-US" dirty="0"/>
              <a:t> Notebook, Portals), Mobile, Desktop, Command line</a:t>
            </a:r>
          </a:p>
          <a:p>
            <a:pPr lvl="1"/>
            <a:r>
              <a:rPr lang="en-US" dirty="0"/>
              <a:t>Protect all REST API communications</a:t>
            </a:r>
          </a:p>
          <a:p>
            <a:pPr lvl="2"/>
            <a:r>
              <a:rPr lang="en-US" dirty="0"/>
              <a:t>App </a:t>
            </a:r>
            <a:r>
              <a:rPr lang="en-US" dirty="0">
                <a:sym typeface="Wingdings"/>
              </a:rPr>
              <a:t></a:t>
            </a:r>
            <a:r>
              <a:rPr lang="en-US" dirty="0"/>
              <a:t> Globus service (</a:t>
            </a:r>
            <a:r>
              <a:rPr lang="en-US" dirty="0" err="1"/>
              <a:t>Jupyter</a:t>
            </a:r>
            <a:r>
              <a:rPr lang="en-US" dirty="0"/>
              <a:t> Notebook, MRDP) </a:t>
            </a:r>
          </a:p>
          <a:p>
            <a:pPr lvl="2"/>
            <a:r>
              <a:rPr lang="en-US" dirty="0"/>
              <a:t>App </a:t>
            </a:r>
            <a:r>
              <a:rPr lang="en-US" dirty="0">
                <a:sym typeface="Wingdings"/>
              </a:rPr>
              <a:t></a:t>
            </a:r>
            <a:r>
              <a:rPr lang="en-US" dirty="0"/>
              <a:t> non-Globus service (MRDP)</a:t>
            </a:r>
          </a:p>
          <a:p>
            <a:pPr lvl="2"/>
            <a:r>
              <a:rPr lang="en-US" dirty="0"/>
              <a:t>Service </a:t>
            </a:r>
            <a:r>
              <a:rPr lang="en-US" dirty="0">
                <a:sym typeface="Wingdings"/>
              </a:rPr>
              <a:t></a:t>
            </a:r>
            <a:r>
              <a:rPr lang="en-US" dirty="0"/>
              <a:t> service (MRDP)</a:t>
            </a:r>
          </a:p>
          <a:p>
            <a:pPr lvl="0">
              <a:defRPr/>
            </a:pPr>
            <a:r>
              <a:rPr lang="en-US" dirty="0"/>
              <a:t>While:</a:t>
            </a:r>
          </a:p>
          <a:p>
            <a:pPr lvl="1">
              <a:defRPr/>
            </a:pPr>
            <a:r>
              <a:rPr lang="en-US" dirty="0"/>
              <a:t>Not introducing even more identities</a:t>
            </a:r>
          </a:p>
          <a:p>
            <a:pPr lvl="2">
              <a:defRPr/>
            </a:pPr>
            <a:r>
              <a:rPr lang="en-US" dirty="0"/>
              <a:t>Providing a platform to consolidate those identities</a:t>
            </a:r>
          </a:p>
          <a:p>
            <a:pPr lvl="1">
              <a:defRPr/>
            </a:pPr>
            <a:r>
              <a:rPr lang="en-US" dirty="0"/>
              <a:t>Providing least privileges security model (consents)</a:t>
            </a:r>
          </a:p>
          <a:p>
            <a:pPr lvl="1">
              <a:defRPr/>
            </a:pPr>
            <a:r>
              <a:rPr lang="en-US" dirty="0"/>
              <a:t>Being agnostic to programming language and framework</a:t>
            </a:r>
          </a:p>
          <a:p>
            <a:pPr lvl="1">
              <a:defRPr/>
            </a:pPr>
            <a:r>
              <a:rPr lang="en-US" dirty="0"/>
              <a:t>Being web friendly</a:t>
            </a:r>
          </a:p>
          <a:p>
            <a:pPr lvl="1">
              <a:defRPr/>
            </a:pPr>
            <a:r>
              <a:rPr lang="en-US" dirty="0"/>
              <a:t>Making it easy for users and developers</a:t>
            </a:r>
          </a:p>
          <a:p>
            <a:endParaRPr lang="en-US" dirty="0"/>
          </a:p>
        </p:txBody>
      </p:sp>
      <p:sp>
        <p:nvSpPr>
          <p:cNvPr id="4" name="Slide Number Placeholder 3"/>
          <p:cNvSpPr>
            <a:spLocks noGrp="1"/>
          </p:cNvSpPr>
          <p:nvPr>
            <p:ph type="sldNum" sz="quarter" idx="12"/>
          </p:nvPr>
        </p:nvSpPr>
        <p:spPr/>
        <p:txBody>
          <a:bodyPr/>
          <a:lstStyle/>
          <a:p>
            <a:fld id="{F9A62DDD-3F5F-554E-8F55-F59D7AC7F5D2}" type="slidenum">
              <a:rPr lang="en-US" smtClean="0"/>
              <a:pPr/>
              <a:t>24</a:t>
            </a:fld>
            <a:endParaRPr lang="en-US"/>
          </a:p>
        </p:txBody>
      </p:sp>
      <p:sp>
        <p:nvSpPr>
          <p:cNvPr id="5" name="Content Placeholder 2"/>
          <p:cNvSpPr txBox="1">
            <a:spLocks/>
          </p:cNvSpPr>
          <p:nvPr/>
        </p:nvSpPr>
        <p:spPr>
          <a:xfrm>
            <a:off x="6496036" y="1295400"/>
            <a:ext cx="3679302" cy="5363404"/>
          </a:xfrm>
          <a:prstGeom prst="rect">
            <a:avLst/>
          </a:prstGeom>
        </p:spPr>
        <p:txBody>
          <a:bodyPr vert="horz" lIns="91440" tIns="45720" rIns="91440" bIns="45720" rtlCol="0">
            <a:normAutofit/>
          </a:bodyPr>
          <a:lstStyle/>
          <a:p>
            <a:pPr marL="342900" indent="-342900" defTabSz="457200" fontAlgn="auto">
              <a:spcBef>
                <a:spcPts val="1400"/>
              </a:spcBef>
              <a:spcAft>
                <a:spcPts val="0"/>
              </a:spcAft>
              <a:buFont typeface="Arial"/>
              <a:buChar char="•"/>
              <a:defRPr/>
            </a:pPr>
            <a:endParaRPr lang="en-US" sz="2800" dirty="0">
              <a:solidFill>
                <a:schemeClr val="bg1">
                  <a:lumMod val="85000"/>
                </a:schemeClr>
              </a:solidFill>
              <a:latin typeface="Arial"/>
              <a:ea typeface="+mn-ea"/>
              <a:cs typeface="Arial"/>
            </a:endParaRPr>
          </a:p>
        </p:txBody>
      </p:sp>
    </p:spTree>
    <p:extLst>
      <p:ext uri="{BB962C8B-B14F-4D97-AF65-F5344CB8AC3E}">
        <p14:creationId xmlns:p14="http://schemas.microsoft.com/office/powerpoint/2010/main" val="340723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4510" y="-3498319"/>
            <a:ext cx="8027566" cy="1143000"/>
          </a:xfrm>
        </p:spPr>
        <p:txBody>
          <a:bodyPr/>
          <a:lstStyle/>
          <a:p>
            <a:endParaRPr lang="en-US"/>
          </a:p>
        </p:txBody>
      </p:sp>
      <p:sp>
        <p:nvSpPr>
          <p:cNvPr id="4" name="Slide Number Placeholder 3"/>
          <p:cNvSpPr>
            <a:spLocks noGrp="1"/>
          </p:cNvSpPr>
          <p:nvPr>
            <p:ph type="sldNum" sz="quarter" idx="12"/>
          </p:nvPr>
        </p:nvSpPr>
        <p:spPr>
          <a:xfrm>
            <a:off x="-8469606" y="3008086"/>
            <a:ext cx="441580" cy="269297"/>
          </a:xfrm>
        </p:spPr>
        <p:txBody>
          <a:bodyPr/>
          <a:lstStyle/>
          <a:p>
            <a:fld id="{F9A62DDD-3F5F-554E-8F55-F59D7AC7F5D2}" type="slidenum">
              <a:rPr lang="en-US" smtClean="0"/>
              <a:pPr/>
              <a:t>25</a:t>
            </a:fld>
            <a:endParaRPr lang="en-US"/>
          </a:p>
        </p:txBody>
      </p:sp>
      <p:cxnSp>
        <p:nvCxnSpPr>
          <p:cNvPr id="14" name="Straight Arrow Connector 13"/>
          <p:cNvCxnSpPr/>
          <p:nvPr/>
        </p:nvCxnSpPr>
        <p:spPr>
          <a:xfrm rot="5400000" flipH="1" flipV="1">
            <a:off x="1978792" y="2696394"/>
            <a:ext cx="1127890" cy="1588"/>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24" name="Rounded Rectangle 23"/>
          <p:cNvSpPr/>
          <p:nvPr/>
        </p:nvSpPr>
        <p:spPr>
          <a:xfrm>
            <a:off x="1841521" y="3329447"/>
            <a:ext cx="2060668" cy="1762538"/>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br>
              <a:rPr lang="en-US" b="1" dirty="0">
                <a:solidFill>
                  <a:schemeClr val="tx1"/>
                </a:solidFill>
                <a:latin typeface="Arial" charset="0"/>
                <a:ea typeface="Arial" charset="0"/>
                <a:cs typeface="Arial" charset="0"/>
              </a:rPr>
            </a:br>
            <a:br>
              <a:rPr lang="en-US" b="1" dirty="0">
                <a:solidFill>
                  <a:schemeClr val="tx1"/>
                </a:solidFill>
                <a:latin typeface="Arial" charset="0"/>
                <a:ea typeface="Arial" charset="0"/>
                <a:cs typeface="Arial" charset="0"/>
              </a:rPr>
            </a:br>
            <a:r>
              <a:rPr lang="en-US" b="1" dirty="0">
                <a:solidFill>
                  <a:schemeClr val="tx1"/>
                </a:solidFill>
                <a:latin typeface="Arial" charset="0"/>
                <a:ea typeface="Arial" charset="0"/>
                <a:cs typeface="Arial" charset="0"/>
              </a:rPr>
              <a:t>Client </a:t>
            </a:r>
            <a:r>
              <a:rPr lang="en-US" dirty="0">
                <a:solidFill>
                  <a:schemeClr val="tx1"/>
                </a:solidFill>
                <a:latin typeface="Arial" charset="0"/>
                <a:ea typeface="Arial" charset="0"/>
                <a:cs typeface="Arial" charset="0"/>
              </a:rPr>
              <a:t>(</a:t>
            </a:r>
            <a:r>
              <a:rPr lang="en-US" dirty="0" err="1">
                <a:solidFill>
                  <a:schemeClr val="tx1"/>
                </a:solidFill>
                <a:latin typeface="Arial" charset="0"/>
                <a:ea typeface="Arial" charset="0"/>
                <a:cs typeface="Arial" charset="0"/>
              </a:rPr>
              <a:t>Jupyter</a:t>
            </a:r>
            <a:r>
              <a:rPr lang="en-US" dirty="0">
                <a:solidFill>
                  <a:schemeClr val="tx1"/>
                </a:solidFill>
                <a:latin typeface="Arial" charset="0"/>
                <a:ea typeface="Arial" charset="0"/>
                <a:cs typeface="Arial" charset="0"/>
              </a:rPr>
              <a:t> Notebook, Portal, Application)</a:t>
            </a:r>
          </a:p>
        </p:txBody>
      </p:sp>
      <p:sp>
        <p:nvSpPr>
          <p:cNvPr id="30" name="Rounded Rectangle 29"/>
          <p:cNvSpPr/>
          <p:nvPr/>
        </p:nvSpPr>
        <p:spPr>
          <a:xfrm>
            <a:off x="7447981" y="4930873"/>
            <a:ext cx="2661310" cy="1540621"/>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chemeClr val="tx1"/>
                </a:solidFill>
                <a:latin typeface="Arial" charset="0"/>
                <a:ea typeface="Arial" charset="0"/>
                <a:cs typeface="Arial" charset="0"/>
              </a:rPr>
              <a:t>Globus</a:t>
            </a:r>
            <a:r>
              <a:rPr lang="en-US" b="1">
                <a:solidFill>
                  <a:schemeClr val="tx1"/>
                </a:solidFill>
                <a:latin typeface="Arial" charset="0"/>
                <a:ea typeface="Arial" charset="0"/>
                <a:cs typeface="Arial" charset="0"/>
              </a:rPr>
              <a:t> Transfer (Resource Server)</a:t>
            </a:r>
            <a:endParaRPr lang="en-US">
              <a:solidFill>
                <a:schemeClr val="tx1"/>
              </a:solidFill>
              <a:latin typeface="Arial" charset="0"/>
              <a:ea typeface="Arial" charset="0"/>
              <a:cs typeface="Arial" charset="0"/>
            </a:endParaRPr>
          </a:p>
        </p:txBody>
      </p:sp>
      <p:sp>
        <p:nvSpPr>
          <p:cNvPr id="31" name="Rounded Rectangle 30"/>
          <p:cNvSpPr/>
          <p:nvPr/>
        </p:nvSpPr>
        <p:spPr>
          <a:xfrm>
            <a:off x="7386921" y="2590013"/>
            <a:ext cx="2661310" cy="185478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chemeClr val="tx1"/>
                </a:solidFill>
                <a:latin typeface="Arial" charset="0"/>
                <a:ea typeface="Arial" charset="0"/>
                <a:cs typeface="Arial" charset="0"/>
              </a:rPr>
              <a:t>Globus</a:t>
            </a:r>
            <a:r>
              <a:rPr lang="en-US" b="1">
                <a:solidFill>
                  <a:schemeClr val="tx1"/>
                </a:solidFill>
                <a:latin typeface="Arial" charset="0"/>
                <a:ea typeface="Arial" charset="0"/>
                <a:cs typeface="Arial" charset="0"/>
              </a:rPr>
              <a:t> Auth (Authorization Server)</a:t>
            </a:r>
            <a:endParaRPr lang="en-US">
              <a:solidFill>
                <a:schemeClr val="tx1"/>
              </a:solidFill>
              <a:latin typeface="Arial" charset="0"/>
              <a:ea typeface="Arial" charset="0"/>
              <a:cs typeface="Arial" charset="0"/>
            </a:endParaRPr>
          </a:p>
        </p:txBody>
      </p:sp>
      <p:cxnSp>
        <p:nvCxnSpPr>
          <p:cNvPr id="33" name="Straight Arrow Connector 32"/>
          <p:cNvCxnSpPr/>
          <p:nvPr/>
        </p:nvCxnSpPr>
        <p:spPr>
          <a:xfrm rot="10800000">
            <a:off x="3950060" y="3855229"/>
            <a:ext cx="3362596" cy="28451"/>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4222406" y="3052680"/>
            <a:ext cx="3041400" cy="830997"/>
          </a:xfrm>
          <a:prstGeom prst="rect">
            <a:avLst/>
          </a:prstGeom>
          <a:noFill/>
        </p:spPr>
        <p:txBody>
          <a:bodyPr wrap="square" rtlCol="0">
            <a:spAutoFit/>
          </a:bodyPr>
          <a:lstStyle/>
          <a:p>
            <a:pPr algn="ctr"/>
            <a:r>
              <a:rPr lang="en-US" sz="1600" dirty="0">
                <a:solidFill>
                  <a:schemeClr val="bg1"/>
                </a:solidFill>
              </a:rPr>
              <a:t>5. Authenticate using client id and secret, send authorization code</a:t>
            </a:r>
          </a:p>
        </p:txBody>
      </p:sp>
      <p:sp>
        <p:nvSpPr>
          <p:cNvPr id="37" name="Title 1"/>
          <p:cNvSpPr txBox="1">
            <a:spLocks/>
          </p:cNvSpPr>
          <p:nvPr/>
        </p:nvSpPr>
        <p:spPr>
          <a:xfrm>
            <a:off x="2640434" y="0"/>
            <a:ext cx="8027566" cy="1143000"/>
          </a:xfrm>
          <a:prstGeom prst="rect">
            <a:avLst/>
          </a:prstGeom>
        </p:spPr>
        <p:txBody>
          <a:bodyPr vert="horz" lIns="91440" tIns="45720" rIns="91440" bIns="45720" rtlCol="0" anchor="ctr">
            <a:normAutofit fontScale="97500"/>
          </a:bodyPr>
          <a:lstStyle/>
          <a:p>
            <a:pPr defTabSz="457200" fontAlgn="auto">
              <a:spcAft>
                <a:spcPts val="0"/>
              </a:spcAft>
              <a:defRPr/>
            </a:pPr>
            <a:r>
              <a:rPr lang="en-US" sz="4000">
                <a:solidFill>
                  <a:schemeClr val="bg1">
                    <a:lumMod val="85000"/>
                  </a:schemeClr>
                </a:solidFill>
                <a:latin typeface="Arial"/>
                <a:ea typeface="+mj-ea"/>
                <a:cs typeface="Arial"/>
              </a:rPr>
              <a:t>Authorization Code Grant </a:t>
            </a:r>
          </a:p>
        </p:txBody>
      </p:sp>
      <p:sp>
        <p:nvSpPr>
          <p:cNvPr id="15" name="Rounded Rectangle 14"/>
          <p:cNvSpPr/>
          <p:nvPr/>
        </p:nvSpPr>
        <p:spPr>
          <a:xfrm>
            <a:off x="2075602" y="1344032"/>
            <a:ext cx="5139356"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latin typeface="Arial" charset="0"/>
                <a:ea typeface="Arial" charset="0"/>
                <a:cs typeface="Arial" charset="0"/>
              </a:rPr>
              <a:t>Browser </a:t>
            </a:r>
            <a:r>
              <a:rPr lang="en-US">
                <a:solidFill>
                  <a:schemeClr val="tx1"/>
                </a:solidFill>
                <a:latin typeface="Arial" charset="0"/>
                <a:ea typeface="Arial" charset="0"/>
                <a:cs typeface="Arial" charset="0"/>
              </a:rPr>
              <a:t>(User)</a:t>
            </a:r>
          </a:p>
        </p:txBody>
      </p:sp>
      <p:pic>
        <p:nvPicPr>
          <p:cNvPr id="17" name="Picture 16" descr="femaleuse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97804" y="1307990"/>
            <a:ext cx="685259" cy="685261"/>
          </a:xfrm>
          <a:prstGeom prst="rect">
            <a:avLst/>
          </a:prstGeom>
        </p:spPr>
      </p:pic>
      <p:sp>
        <p:nvSpPr>
          <p:cNvPr id="22" name="TextBox 21"/>
          <p:cNvSpPr txBox="1"/>
          <p:nvPr/>
        </p:nvSpPr>
        <p:spPr>
          <a:xfrm>
            <a:off x="1318253" y="2467903"/>
            <a:ext cx="1420670" cy="584776"/>
          </a:xfrm>
          <a:prstGeom prst="rect">
            <a:avLst/>
          </a:prstGeom>
          <a:noFill/>
        </p:spPr>
        <p:txBody>
          <a:bodyPr wrap="square" rtlCol="0">
            <a:spAutoFit/>
          </a:bodyPr>
          <a:lstStyle/>
          <a:p>
            <a:pPr algn="ctr"/>
            <a:r>
              <a:rPr lang="en-US" sz="1600">
                <a:solidFill>
                  <a:schemeClr val="bg1"/>
                </a:solidFill>
              </a:rPr>
              <a:t>1. Access portal</a:t>
            </a:r>
          </a:p>
        </p:txBody>
      </p:sp>
      <p:sp>
        <p:nvSpPr>
          <p:cNvPr id="28" name="TextBox 27"/>
          <p:cNvSpPr txBox="1"/>
          <p:nvPr/>
        </p:nvSpPr>
        <p:spPr>
          <a:xfrm>
            <a:off x="2641227" y="2084140"/>
            <a:ext cx="1262550" cy="830997"/>
          </a:xfrm>
          <a:prstGeom prst="rect">
            <a:avLst/>
          </a:prstGeom>
          <a:noFill/>
        </p:spPr>
        <p:txBody>
          <a:bodyPr wrap="square" rtlCol="0">
            <a:spAutoFit/>
          </a:bodyPr>
          <a:lstStyle/>
          <a:p>
            <a:pPr algn="ctr"/>
            <a:r>
              <a:rPr lang="en-US" sz="1600">
                <a:solidFill>
                  <a:schemeClr val="bg1"/>
                </a:solidFill>
              </a:rPr>
              <a:t>2. Redirects user</a:t>
            </a:r>
          </a:p>
        </p:txBody>
      </p:sp>
      <p:cxnSp>
        <p:nvCxnSpPr>
          <p:cNvPr id="29" name="Straight Arrow Connector 28"/>
          <p:cNvCxnSpPr>
            <a:endCxn id="15" idx="3"/>
          </p:cNvCxnSpPr>
          <p:nvPr/>
        </p:nvCxnSpPr>
        <p:spPr>
          <a:xfrm rot="10800000">
            <a:off x="7214960" y="1668641"/>
            <a:ext cx="1407177" cy="799262"/>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35" name="TextBox 34"/>
          <p:cNvSpPr txBox="1"/>
          <p:nvPr/>
        </p:nvSpPr>
        <p:spPr>
          <a:xfrm>
            <a:off x="7860271" y="1668640"/>
            <a:ext cx="2660988" cy="584776"/>
          </a:xfrm>
          <a:prstGeom prst="rect">
            <a:avLst/>
          </a:prstGeom>
          <a:noFill/>
        </p:spPr>
        <p:txBody>
          <a:bodyPr wrap="square" rtlCol="0">
            <a:spAutoFit/>
          </a:bodyPr>
          <a:lstStyle/>
          <a:p>
            <a:pPr algn="ctr"/>
            <a:r>
              <a:rPr lang="en-US" sz="1600">
                <a:solidFill>
                  <a:schemeClr val="bg1"/>
                </a:solidFill>
              </a:rPr>
              <a:t>3. User authenticates and consents</a:t>
            </a:r>
          </a:p>
        </p:txBody>
      </p:sp>
      <p:sp>
        <p:nvSpPr>
          <p:cNvPr id="44" name="TextBox 43"/>
          <p:cNvSpPr txBox="1"/>
          <p:nvPr/>
        </p:nvSpPr>
        <p:spPr>
          <a:xfrm>
            <a:off x="4656128" y="2253416"/>
            <a:ext cx="2019601" cy="584775"/>
          </a:xfrm>
          <a:prstGeom prst="rect">
            <a:avLst/>
          </a:prstGeom>
          <a:noFill/>
        </p:spPr>
        <p:txBody>
          <a:bodyPr wrap="square" rtlCol="0">
            <a:spAutoFit/>
          </a:bodyPr>
          <a:lstStyle/>
          <a:p>
            <a:pPr algn="ctr"/>
            <a:r>
              <a:rPr lang="en-US" sz="1600" dirty="0">
                <a:solidFill>
                  <a:schemeClr val="bg1"/>
                </a:solidFill>
              </a:rPr>
              <a:t>4. Authorization code</a:t>
            </a:r>
          </a:p>
        </p:txBody>
      </p:sp>
      <p:sp>
        <p:nvSpPr>
          <p:cNvPr id="60" name="Freeform 59"/>
          <p:cNvSpPr/>
          <p:nvPr/>
        </p:nvSpPr>
        <p:spPr>
          <a:xfrm>
            <a:off x="2989482" y="1792982"/>
            <a:ext cx="4323174" cy="1467355"/>
          </a:xfrm>
          <a:custGeom>
            <a:avLst/>
            <a:gdLst>
              <a:gd name="connsiteX0" fmla="*/ 0 w 4323174"/>
              <a:gd name="connsiteY0" fmla="*/ 1467355 h 1467355"/>
              <a:gd name="connsiteX1" fmla="*/ 1807429 w 4323174"/>
              <a:gd name="connsiteY1" fmla="*/ 87512 h 1467355"/>
              <a:gd name="connsiteX2" fmla="*/ 4323174 w 4323174"/>
              <a:gd name="connsiteY2" fmla="*/ 942282 h 1467355"/>
            </a:gdLst>
            <a:ahLst/>
            <a:cxnLst>
              <a:cxn ang="0">
                <a:pos x="connsiteX0" y="connsiteY0"/>
              </a:cxn>
              <a:cxn ang="0">
                <a:pos x="connsiteX1" y="connsiteY1"/>
              </a:cxn>
              <a:cxn ang="0">
                <a:pos x="connsiteX2" y="connsiteY2"/>
              </a:cxn>
            </a:cxnLst>
            <a:rect l="l" t="t" r="r" b="b"/>
            <a:pathLst>
              <a:path w="4323174" h="1467355">
                <a:moveTo>
                  <a:pt x="0" y="1467355"/>
                </a:moveTo>
                <a:cubicBezTo>
                  <a:pt x="543450" y="821189"/>
                  <a:pt x="1086900" y="175024"/>
                  <a:pt x="1807429" y="87512"/>
                </a:cubicBezTo>
                <a:cubicBezTo>
                  <a:pt x="2527958" y="0"/>
                  <a:pt x="4323174" y="942282"/>
                  <a:pt x="4323174" y="942282"/>
                </a:cubicBezTo>
              </a:path>
            </a:pathLst>
          </a:custGeom>
          <a:ln w="38100" cmpd="sng">
            <a:solidFill>
              <a:schemeClr val="accent3"/>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3636738" y="1827579"/>
            <a:ext cx="3627069" cy="1420546"/>
          </a:xfrm>
          <a:custGeom>
            <a:avLst/>
            <a:gdLst>
              <a:gd name="connsiteX0" fmla="*/ 3627069 w 3627069"/>
              <a:gd name="connsiteY0" fmla="*/ 1322858 h 1420546"/>
              <a:gd name="connsiteX1" fmla="*/ 2381409 w 3627069"/>
              <a:gd name="connsiteY1" fmla="*/ 16281 h 1420546"/>
              <a:gd name="connsiteX2" fmla="*/ 0 w 3627069"/>
              <a:gd name="connsiteY2" fmla="*/ 1420546 h 1420546"/>
            </a:gdLst>
            <a:ahLst/>
            <a:cxnLst>
              <a:cxn ang="0">
                <a:pos x="connsiteX0" y="connsiteY0"/>
              </a:cxn>
              <a:cxn ang="0">
                <a:pos x="connsiteX1" y="connsiteY1"/>
              </a:cxn>
              <a:cxn ang="0">
                <a:pos x="connsiteX2" y="connsiteY2"/>
              </a:cxn>
            </a:cxnLst>
            <a:rect l="l" t="t" r="r" b="b"/>
            <a:pathLst>
              <a:path w="3627069" h="1420546">
                <a:moveTo>
                  <a:pt x="3627069" y="1322858"/>
                </a:moveTo>
                <a:cubicBezTo>
                  <a:pt x="3306494" y="661429"/>
                  <a:pt x="2985920" y="0"/>
                  <a:pt x="2381409" y="16281"/>
                </a:cubicBezTo>
                <a:cubicBezTo>
                  <a:pt x="1776898" y="32562"/>
                  <a:pt x="0" y="1420546"/>
                  <a:pt x="0" y="1420546"/>
                </a:cubicBezTo>
              </a:path>
            </a:pathLst>
          </a:custGeom>
          <a:ln w="38100" cmpd="sng">
            <a:solidFill>
              <a:schemeClr val="accent3"/>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7" name="Straight Arrow Connector 66"/>
          <p:cNvCxnSpPr/>
          <p:nvPr/>
        </p:nvCxnSpPr>
        <p:spPr>
          <a:xfrm rot="10800000">
            <a:off x="3950060" y="4036081"/>
            <a:ext cx="3362596" cy="28451"/>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68" name="TextBox 67"/>
          <p:cNvSpPr txBox="1"/>
          <p:nvPr/>
        </p:nvSpPr>
        <p:spPr>
          <a:xfrm>
            <a:off x="4222406" y="4088954"/>
            <a:ext cx="2660988" cy="338554"/>
          </a:xfrm>
          <a:prstGeom prst="rect">
            <a:avLst/>
          </a:prstGeom>
          <a:noFill/>
        </p:spPr>
        <p:txBody>
          <a:bodyPr wrap="square" rtlCol="0">
            <a:spAutoFit/>
          </a:bodyPr>
          <a:lstStyle/>
          <a:p>
            <a:pPr algn="ctr"/>
            <a:r>
              <a:rPr lang="en-US" sz="1600" dirty="0">
                <a:solidFill>
                  <a:schemeClr val="bg1"/>
                </a:solidFill>
              </a:rPr>
              <a:t>6. Access token(s)</a:t>
            </a:r>
          </a:p>
        </p:txBody>
      </p:sp>
      <p:cxnSp>
        <p:nvCxnSpPr>
          <p:cNvPr id="69" name="Straight Arrow Connector 68"/>
          <p:cNvCxnSpPr/>
          <p:nvPr/>
        </p:nvCxnSpPr>
        <p:spPr>
          <a:xfrm rot="10800000">
            <a:off x="3950063" y="4930874"/>
            <a:ext cx="3362595" cy="1001303"/>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71" name="TextBox 70"/>
          <p:cNvSpPr txBox="1"/>
          <p:nvPr/>
        </p:nvSpPr>
        <p:spPr>
          <a:xfrm>
            <a:off x="2983063" y="5378108"/>
            <a:ext cx="2660988" cy="1323439"/>
          </a:xfrm>
          <a:prstGeom prst="rect">
            <a:avLst/>
          </a:prstGeom>
          <a:noFill/>
        </p:spPr>
        <p:txBody>
          <a:bodyPr wrap="square" rtlCol="0">
            <a:spAutoFit/>
          </a:bodyPr>
          <a:lstStyle/>
          <a:p>
            <a:pPr algn="ctr"/>
            <a:r>
              <a:rPr lang="en-US" sz="1600" dirty="0">
                <a:solidFill>
                  <a:schemeClr val="bg1"/>
                </a:solidFill>
              </a:rPr>
              <a:t>7. Authenticate with access token(s) to create a transfer client object and give the user the authority invoke the transfer service</a:t>
            </a:r>
          </a:p>
        </p:txBody>
      </p:sp>
      <p:pic>
        <p:nvPicPr>
          <p:cNvPr id="6" name="Picture 5">
            <a:extLst>
              <a:ext uri="{FF2B5EF4-FFF2-40B4-BE49-F238E27FC236}">
                <a16:creationId xmlns:a16="http://schemas.microsoft.com/office/drawing/2014/main" id="{2DB57D16-51C0-1643-B373-43756011C61A}"/>
              </a:ext>
            </a:extLst>
          </p:cNvPr>
          <p:cNvPicPr>
            <a:picLocks noChangeAspect="1"/>
          </p:cNvPicPr>
          <p:nvPr/>
        </p:nvPicPr>
        <p:blipFill>
          <a:blip r:embed="rId4"/>
          <a:stretch>
            <a:fillRect/>
          </a:stretch>
        </p:blipFill>
        <p:spPr>
          <a:xfrm>
            <a:off x="2120256" y="3469462"/>
            <a:ext cx="1485688" cy="399993"/>
          </a:xfrm>
          <a:prstGeom prst="rect">
            <a:avLst/>
          </a:prstGeom>
        </p:spPr>
      </p:pic>
    </p:spTree>
    <p:extLst>
      <p:ext uri="{BB962C8B-B14F-4D97-AF65-F5344CB8AC3E}">
        <p14:creationId xmlns:p14="http://schemas.microsoft.com/office/powerpoint/2010/main" val="426916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2" grpId="0"/>
      <p:bldP spid="28" grpId="0"/>
      <p:bldP spid="35" grpId="0"/>
      <p:bldP spid="44" grpId="0"/>
      <p:bldP spid="60" grpId="0" animBg="1"/>
      <p:bldP spid="61" grpId="0" animBg="1"/>
      <p:bldP spid="68" grpId="0"/>
      <p:bldP spid="7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2318" y="1776248"/>
            <a:ext cx="10972800" cy="3915807"/>
          </a:xfrm>
        </p:spPr>
        <p:txBody>
          <a:bodyPr>
            <a:normAutofit/>
          </a:bodyPr>
          <a:lstStyle/>
          <a:p>
            <a:pPr>
              <a:buNone/>
            </a:pPr>
            <a:r>
              <a:rPr lang="en-US" sz="7200" dirty="0"/>
              <a:t>Globus Platform</a:t>
            </a:r>
          </a:p>
          <a:p>
            <a:pPr>
              <a:buNone/>
            </a:pPr>
            <a:r>
              <a:rPr lang="en-US" sz="7200" b="1" dirty="0"/>
              <a:t>Transfer API</a:t>
            </a:r>
          </a:p>
        </p:txBody>
      </p:sp>
    </p:spTree>
    <p:extLst>
      <p:ext uri="{BB962C8B-B14F-4D97-AF65-F5344CB8AC3E}">
        <p14:creationId xmlns:p14="http://schemas.microsoft.com/office/powerpoint/2010/main" val="1734134791"/>
      </p:ext>
    </p:extLst>
  </p:cSld>
  <p:clrMapOvr>
    <a:masterClrMapping/>
  </p:clrMapOvr>
  <p:transition advClick="0" advTm="5000">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5483" y="0"/>
            <a:ext cx="10976517" cy="1143000"/>
          </a:xfrm>
        </p:spPr>
        <p:txBody>
          <a:bodyPr>
            <a:normAutofit/>
          </a:bodyPr>
          <a:lstStyle/>
          <a:p>
            <a:r>
              <a:rPr lang="en-US"/>
              <a:t>Globus Transfer API</a:t>
            </a:r>
            <a:endParaRPr lang="en-US" dirty="0"/>
          </a:p>
        </p:txBody>
      </p:sp>
      <p:sp>
        <p:nvSpPr>
          <p:cNvPr id="3" name="Content Placeholder 2"/>
          <p:cNvSpPr>
            <a:spLocks noGrp="1"/>
          </p:cNvSpPr>
          <p:nvPr>
            <p:ph idx="1"/>
          </p:nvPr>
        </p:nvSpPr>
        <p:spPr>
          <a:xfrm>
            <a:off x="609600" y="1491917"/>
            <a:ext cx="10972800" cy="4634248"/>
          </a:xfrm>
        </p:spPr>
        <p:txBody>
          <a:bodyPr>
            <a:normAutofit lnSpcReduction="10000"/>
          </a:bodyPr>
          <a:lstStyle/>
          <a:p>
            <a:r>
              <a:rPr lang="en-US" dirty="0"/>
              <a:t>Globus Web App consumes public Transfer API</a:t>
            </a:r>
          </a:p>
          <a:p>
            <a:r>
              <a:rPr lang="en-US" dirty="0"/>
              <a:t>Resource named by URL (standard REST approach)</a:t>
            </a:r>
          </a:p>
          <a:p>
            <a:pPr lvl="1"/>
            <a:r>
              <a:rPr lang="en-US" dirty="0"/>
              <a:t>Query </a:t>
            </a:r>
            <a:r>
              <a:rPr lang="en-US" dirty="0" err="1"/>
              <a:t>params</a:t>
            </a:r>
            <a:r>
              <a:rPr lang="en-US" dirty="0"/>
              <a:t> allow refinement (e.g., subset of fields)</a:t>
            </a:r>
          </a:p>
          <a:p>
            <a:r>
              <a:rPr lang="en-US" dirty="0"/>
              <a:t>Globus APIs use JSON  for documents and resource representations</a:t>
            </a:r>
          </a:p>
          <a:p>
            <a:r>
              <a:rPr lang="en-US" dirty="0"/>
              <a:t>Requests authorized via OAuth2 access token</a:t>
            </a:r>
          </a:p>
          <a:p>
            <a:pPr lvl="1"/>
            <a:r>
              <a:rPr lang="en-US" dirty="0"/>
              <a:t>Authorization: Bearer </a:t>
            </a:r>
            <a:r>
              <a:rPr lang="en-US" dirty="0" err="1"/>
              <a:t>asdflkqhafsdafeawk</a:t>
            </a:r>
            <a:endParaRPr lang="en-US" i="1" dirty="0"/>
          </a:p>
          <a:p>
            <a:pPr marL="0" indent="0" algn="ctr">
              <a:buNone/>
            </a:pPr>
            <a:r>
              <a:rPr lang="en-US" sz="3900" u="sng" dirty="0" err="1">
                <a:solidFill>
                  <a:schemeClr val="accent6"/>
                </a:solidFill>
              </a:rPr>
              <a:t>docs.globus.org</a:t>
            </a:r>
            <a:r>
              <a:rPr lang="en-US" sz="3900" u="sng" dirty="0">
                <a:solidFill>
                  <a:schemeClr val="accent6"/>
                </a:solidFill>
              </a:rPr>
              <a:t>/</a:t>
            </a:r>
            <a:r>
              <a:rPr lang="en-US" sz="3900" u="sng" dirty="0" err="1">
                <a:solidFill>
                  <a:schemeClr val="accent6"/>
                </a:solidFill>
              </a:rPr>
              <a:t>api</a:t>
            </a:r>
            <a:r>
              <a:rPr lang="en-US" sz="3900" u="sng" dirty="0">
                <a:solidFill>
                  <a:schemeClr val="accent6"/>
                </a:solidFill>
              </a:rPr>
              <a:t>/transfer</a:t>
            </a:r>
          </a:p>
        </p:txBody>
      </p:sp>
      <p:sp>
        <p:nvSpPr>
          <p:cNvPr id="4" name="Slide Number Placeholder 3"/>
          <p:cNvSpPr>
            <a:spLocks noGrp="1"/>
          </p:cNvSpPr>
          <p:nvPr>
            <p:ph type="sldNum" sz="quarter" idx="12"/>
          </p:nvPr>
        </p:nvSpPr>
        <p:spPr/>
        <p:txBody>
          <a:bodyPr/>
          <a:lstStyle/>
          <a:p>
            <a:fld id="{F9A62DDD-3F5F-554E-8F55-F59D7AC7F5D2}" type="slidenum">
              <a:rPr lang="en-US" smtClean="0"/>
              <a:pPr/>
              <a:t>27</a:t>
            </a:fld>
            <a:endParaRPr lang="en-US"/>
          </a:p>
        </p:txBody>
      </p:sp>
    </p:spTree>
    <p:extLst>
      <p:ext uri="{BB962C8B-B14F-4D97-AF65-F5344CB8AC3E}">
        <p14:creationId xmlns:p14="http://schemas.microsoft.com/office/powerpoint/2010/main" val="1090594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Globus Python SDK</a:t>
            </a:r>
            <a:endParaRPr lang="en-US" dirty="0"/>
          </a:p>
        </p:txBody>
      </p:sp>
      <p:sp>
        <p:nvSpPr>
          <p:cNvPr id="3" name="Content Placeholder 2"/>
          <p:cNvSpPr>
            <a:spLocks noGrp="1"/>
          </p:cNvSpPr>
          <p:nvPr>
            <p:ph idx="1"/>
          </p:nvPr>
        </p:nvSpPr>
        <p:spPr/>
        <p:txBody>
          <a:bodyPr>
            <a:normAutofit lnSpcReduction="10000"/>
          </a:bodyPr>
          <a:lstStyle/>
          <a:p>
            <a:r>
              <a:rPr lang="en-US" dirty="0"/>
              <a:t>Python client library for the Globus Auth and Transfer REST APIs</a:t>
            </a:r>
          </a:p>
          <a:p>
            <a:r>
              <a:rPr lang="en-US" b="0" dirty="0" err="1">
                <a:latin typeface="Consolas" charset="0"/>
                <a:ea typeface="Consolas" charset="0"/>
                <a:cs typeface="Consolas" charset="0"/>
              </a:rPr>
              <a:t>globus_sdk.TransferClient</a:t>
            </a:r>
            <a:r>
              <a:rPr lang="en-US" dirty="0"/>
              <a:t> class handles connection management, security, framing, marshaling</a:t>
            </a:r>
          </a:p>
          <a:p>
            <a:pPr marL="457200" lvl="1" indent="0">
              <a:spcBef>
                <a:spcPts val="2424"/>
              </a:spcBef>
              <a:buNone/>
            </a:pPr>
            <a:r>
              <a:rPr lang="en-US" dirty="0">
                <a:latin typeface="Consolas" charset="0"/>
                <a:ea typeface="Consolas" charset="0"/>
                <a:cs typeface="Consolas" charset="0"/>
              </a:rPr>
              <a:t>from </a:t>
            </a:r>
            <a:r>
              <a:rPr lang="en-US" dirty="0" err="1">
                <a:latin typeface="Consolas" charset="0"/>
                <a:ea typeface="Consolas" charset="0"/>
                <a:cs typeface="Consolas" charset="0"/>
              </a:rPr>
              <a:t>globus_sdk</a:t>
            </a:r>
            <a:r>
              <a:rPr lang="en-US" dirty="0">
                <a:latin typeface="Consolas" charset="0"/>
                <a:ea typeface="Consolas" charset="0"/>
                <a:cs typeface="Consolas" charset="0"/>
              </a:rPr>
              <a:t> import </a:t>
            </a:r>
            <a:r>
              <a:rPr lang="en-US" dirty="0" err="1">
                <a:latin typeface="Consolas" charset="0"/>
                <a:ea typeface="Consolas" charset="0"/>
                <a:cs typeface="Consolas" charset="0"/>
              </a:rPr>
              <a:t>TransferClient</a:t>
            </a:r>
            <a:endParaRPr lang="en-US" dirty="0">
              <a:latin typeface="Consolas" charset="0"/>
              <a:ea typeface="Consolas" charset="0"/>
              <a:cs typeface="Consolas" charset="0"/>
            </a:endParaRPr>
          </a:p>
          <a:p>
            <a:pPr marL="457200" lvl="1" indent="0">
              <a:buNone/>
            </a:pPr>
            <a:r>
              <a:rPr lang="en-US" dirty="0" err="1">
                <a:latin typeface="Consolas" charset="0"/>
                <a:ea typeface="Consolas" charset="0"/>
                <a:cs typeface="Consolas" charset="0"/>
              </a:rPr>
              <a:t>tc</a:t>
            </a:r>
            <a:r>
              <a:rPr lang="en-US" dirty="0">
                <a:latin typeface="Consolas" charset="0"/>
                <a:ea typeface="Consolas" charset="0"/>
                <a:cs typeface="Consolas" charset="0"/>
              </a:rPr>
              <a:t> = </a:t>
            </a:r>
            <a:r>
              <a:rPr lang="en-US" dirty="0" err="1">
                <a:latin typeface="Consolas" charset="0"/>
                <a:ea typeface="Consolas" charset="0"/>
                <a:cs typeface="Consolas" charset="0"/>
              </a:rPr>
              <a:t>TransferClient</a:t>
            </a:r>
            <a:r>
              <a:rPr lang="en-US" dirty="0">
                <a:latin typeface="Consolas" charset="0"/>
                <a:ea typeface="Consolas" charset="0"/>
                <a:cs typeface="Consolas" charset="0"/>
              </a:rPr>
              <a:t>()</a:t>
            </a:r>
            <a:endParaRPr lang="en-US" dirty="0"/>
          </a:p>
          <a:p>
            <a:pPr marL="0" indent="0" algn="ctr">
              <a:spcBef>
                <a:spcPts val="3200"/>
              </a:spcBef>
              <a:buNone/>
            </a:pPr>
            <a:r>
              <a:rPr lang="en-US" sz="3600" u="sng" dirty="0" err="1">
                <a:solidFill>
                  <a:schemeClr val="accent6"/>
                </a:solidFill>
              </a:rPr>
              <a:t>globus.github.io</a:t>
            </a:r>
            <a:r>
              <a:rPr lang="en-US" sz="3600" u="sng" dirty="0">
                <a:solidFill>
                  <a:schemeClr val="accent6"/>
                </a:solidFill>
              </a:rPr>
              <a:t>/</a:t>
            </a:r>
            <a:r>
              <a:rPr lang="en-US" sz="3600" u="sng" dirty="0" err="1">
                <a:solidFill>
                  <a:schemeClr val="accent6"/>
                </a:solidFill>
              </a:rPr>
              <a:t>globus</a:t>
            </a:r>
            <a:r>
              <a:rPr lang="en-US" sz="3600" u="sng" dirty="0">
                <a:solidFill>
                  <a:schemeClr val="accent6"/>
                </a:solidFill>
              </a:rPr>
              <a:t>-</a:t>
            </a:r>
            <a:r>
              <a:rPr lang="en-US" sz="3600" u="sng" dirty="0" err="1">
                <a:solidFill>
                  <a:schemeClr val="accent6"/>
                </a:solidFill>
              </a:rPr>
              <a:t>sdk</a:t>
            </a:r>
            <a:r>
              <a:rPr lang="en-US" sz="3600" u="sng" dirty="0">
                <a:solidFill>
                  <a:schemeClr val="accent6"/>
                </a:solidFill>
              </a:rPr>
              <a:t>-python</a:t>
            </a:r>
            <a:endParaRPr lang="en-US" dirty="0">
              <a:solidFill>
                <a:schemeClr val="accent6"/>
              </a:solidFill>
            </a:endParaRPr>
          </a:p>
        </p:txBody>
      </p:sp>
      <p:sp>
        <p:nvSpPr>
          <p:cNvPr id="4" name="Slide Number Placeholder 3"/>
          <p:cNvSpPr>
            <a:spLocks noGrp="1"/>
          </p:cNvSpPr>
          <p:nvPr>
            <p:ph type="sldNum" sz="quarter" idx="12"/>
          </p:nvPr>
        </p:nvSpPr>
        <p:spPr/>
        <p:txBody>
          <a:bodyPr/>
          <a:lstStyle/>
          <a:p>
            <a:fld id="{F9A62DDD-3F5F-554E-8F55-F59D7AC7F5D2}" type="slidenum">
              <a:rPr lang="en-US" smtClean="0"/>
              <a:pPr/>
              <a:t>28</a:t>
            </a:fld>
            <a:endParaRPr lang="en-US"/>
          </a:p>
        </p:txBody>
      </p:sp>
    </p:spTree>
    <p:extLst>
      <p:ext uri="{BB962C8B-B14F-4D97-AF65-F5344CB8AC3E}">
        <p14:creationId xmlns:p14="http://schemas.microsoft.com/office/powerpoint/2010/main" val="2793029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charset="0"/>
                <a:ea typeface="Consolas" charset="0"/>
                <a:cs typeface="Consolas" charset="0"/>
              </a:rPr>
              <a:t>TransferClient</a:t>
            </a:r>
            <a:r>
              <a:rPr lang="en-US" dirty="0"/>
              <a:t> low-level calls</a:t>
            </a:r>
          </a:p>
        </p:txBody>
      </p:sp>
      <p:sp>
        <p:nvSpPr>
          <p:cNvPr id="3" name="Content Placeholder 2"/>
          <p:cNvSpPr>
            <a:spLocks noGrp="1"/>
          </p:cNvSpPr>
          <p:nvPr>
            <p:ph idx="1"/>
          </p:nvPr>
        </p:nvSpPr>
        <p:spPr/>
        <p:txBody>
          <a:bodyPr>
            <a:normAutofit fontScale="92500" lnSpcReduction="20000"/>
          </a:bodyPr>
          <a:lstStyle/>
          <a:p>
            <a:r>
              <a:rPr lang="en-US" dirty="0"/>
              <a:t>Thin wrapper around REST API</a:t>
            </a:r>
          </a:p>
          <a:p>
            <a:pPr lvl="1"/>
            <a:r>
              <a:rPr lang="en-US" dirty="0">
                <a:latin typeface="Consolas" charset="0"/>
                <a:ea typeface="Consolas" charset="0"/>
                <a:cs typeface="Consolas" charset="0"/>
              </a:rPr>
              <a:t>post(), get(), update(), delete()</a:t>
            </a:r>
          </a:p>
          <a:p>
            <a:endParaRPr lang="en-US" sz="1700" dirty="0"/>
          </a:p>
          <a:p>
            <a:pPr marL="457200" lvl="1" indent="0">
              <a:lnSpc>
                <a:spcPct val="110000"/>
              </a:lnSpc>
              <a:buNone/>
            </a:pPr>
            <a:r>
              <a:rPr lang="en-US" dirty="0">
                <a:latin typeface="Consolas" charset="0"/>
                <a:ea typeface="Consolas" charset="0"/>
                <a:cs typeface="Consolas" charset="0"/>
              </a:rPr>
              <a:t>get(path, params=None, headers=None, auth=None, response_class=None)</a:t>
            </a:r>
          </a:p>
          <a:p>
            <a:pPr lvl="2">
              <a:lnSpc>
                <a:spcPct val="110000"/>
              </a:lnSpc>
            </a:pPr>
            <a:r>
              <a:rPr lang="en-US" dirty="0">
                <a:latin typeface="Consolas" charset="0"/>
                <a:ea typeface="Consolas" charset="0"/>
                <a:cs typeface="Consolas" charset="0"/>
              </a:rPr>
              <a:t>path</a:t>
            </a:r>
            <a:r>
              <a:rPr lang="en-US" dirty="0"/>
              <a:t> – path for the request, with or without leading slash</a:t>
            </a:r>
          </a:p>
          <a:p>
            <a:pPr lvl="2">
              <a:lnSpc>
                <a:spcPct val="110000"/>
              </a:lnSpc>
            </a:pPr>
            <a:r>
              <a:rPr lang="en-US" dirty="0">
                <a:latin typeface="Consolas" charset="0"/>
                <a:ea typeface="Consolas" charset="0"/>
                <a:cs typeface="Consolas" charset="0"/>
              </a:rPr>
              <a:t>params</a:t>
            </a:r>
            <a:r>
              <a:rPr lang="en-US" dirty="0"/>
              <a:t> – dict to be encoded as a query string</a:t>
            </a:r>
          </a:p>
          <a:p>
            <a:pPr lvl="2">
              <a:lnSpc>
                <a:spcPct val="110000"/>
              </a:lnSpc>
            </a:pPr>
            <a:r>
              <a:rPr lang="en-US" dirty="0">
                <a:latin typeface="Consolas" charset="0"/>
                <a:ea typeface="Consolas" charset="0"/>
                <a:cs typeface="Consolas" charset="0"/>
              </a:rPr>
              <a:t>headers</a:t>
            </a:r>
            <a:r>
              <a:rPr lang="en-US" dirty="0"/>
              <a:t> – dict of HTTP headers to add to the request</a:t>
            </a:r>
          </a:p>
          <a:p>
            <a:pPr lvl="2">
              <a:lnSpc>
                <a:spcPct val="110000"/>
              </a:lnSpc>
            </a:pPr>
            <a:r>
              <a:rPr lang="en-US" dirty="0" err="1">
                <a:latin typeface="Consolas" charset="0"/>
                <a:ea typeface="Consolas" charset="0"/>
                <a:cs typeface="Consolas" charset="0"/>
              </a:rPr>
              <a:t>response_class</a:t>
            </a:r>
            <a:r>
              <a:rPr lang="en-US" dirty="0"/>
              <a:t> – class response object, overrides the client’s </a:t>
            </a:r>
            <a:r>
              <a:rPr lang="en-US" dirty="0">
                <a:latin typeface="Consolas" charset="0"/>
                <a:ea typeface="Consolas" charset="0"/>
                <a:cs typeface="Consolas" charset="0"/>
              </a:rPr>
              <a:t>default_response_class</a:t>
            </a:r>
          </a:p>
          <a:p>
            <a:pPr lvl="2">
              <a:lnSpc>
                <a:spcPct val="110000"/>
              </a:lnSpc>
            </a:pPr>
            <a:r>
              <a:rPr lang="en-US" dirty="0"/>
              <a:t>Returns:	</a:t>
            </a:r>
            <a:r>
              <a:rPr lang="en-US" dirty="0">
                <a:latin typeface="Consolas" charset="0"/>
                <a:ea typeface="Consolas" charset="0"/>
                <a:cs typeface="Consolas" charset="0"/>
              </a:rPr>
              <a:t>GlobusHTTPResponse</a:t>
            </a:r>
            <a:r>
              <a:rPr lang="en-US" dirty="0"/>
              <a:t> object</a:t>
            </a:r>
          </a:p>
        </p:txBody>
      </p:sp>
      <p:sp>
        <p:nvSpPr>
          <p:cNvPr id="4" name="Slide Number Placeholder 3"/>
          <p:cNvSpPr>
            <a:spLocks noGrp="1"/>
          </p:cNvSpPr>
          <p:nvPr>
            <p:ph type="sldNum" sz="quarter" idx="12"/>
          </p:nvPr>
        </p:nvSpPr>
        <p:spPr/>
        <p:txBody>
          <a:bodyPr/>
          <a:lstStyle/>
          <a:p>
            <a:fld id="{F9A62DDD-3F5F-554E-8F55-F59D7AC7F5D2}" type="slidenum">
              <a:rPr lang="en-US" smtClean="0"/>
              <a:pPr/>
              <a:t>29</a:t>
            </a:fld>
            <a:endParaRPr lang="en-US" dirty="0"/>
          </a:p>
        </p:txBody>
      </p:sp>
    </p:spTree>
    <p:extLst>
      <p:ext uri="{BB962C8B-B14F-4D97-AF65-F5344CB8AC3E}">
        <p14:creationId xmlns:p14="http://schemas.microsoft.com/office/powerpoint/2010/main" val="145257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09285" y="808515"/>
            <a:ext cx="11505413" cy="5832538"/>
          </a:xfrm>
        </p:spPr>
        <p:txBody>
          <a:bodyPr>
            <a:noAutofit/>
          </a:bodyPr>
          <a:lstStyle/>
          <a:p>
            <a:pPr>
              <a:spcBef>
                <a:spcPts val="4800"/>
              </a:spcBef>
            </a:pPr>
            <a:r>
              <a:rPr lang="en-US" sz="5400" dirty="0"/>
              <a:t>Globus delivers…</a:t>
            </a:r>
            <a:br>
              <a:rPr lang="en-US" sz="5400" dirty="0"/>
            </a:br>
            <a:br>
              <a:rPr lang="en-US" sz="1600" dirty="0"/>
            </a:br>
            <a:r>
              <a:rPr lang="en-US" sz="5400" dirty="0"/>
              <a:t>Secure, reliable, data transfer, sharing, publication, and discovery…</a:t>
            </a:r>
            <a:br>
              <a:rPr lang="en-US" sz="5400" dirty="0">
                <a:solidFill>
                  <a:srgbClr val="D9D9D9"/>
                </a:solidFill>
              </a:rPr>
            </a:br>
            <a:br>
              <a:rPr lang="en-US" sz="1600" dirty="0"/>
            </a:br>
            <a:r>
              <a:rPr lang="en-US" sz="5400" dirty="0"/>
              <a:t>…directly from your own storage systems</a:t>
            </a:r>
            <a:r>
              <a:rPr lang="is-IS" sz="5400" dirty="0"/>
              <a:t>…</a:t>
            </a:r>
            <a:br>
              <a:rPr lang="is-IS" sz="5400" dirty="0"/>
            </a:br>
            <a:br>
              <a:rPr lang="is-IS" sz="1600" dirty="0"/>
            </a:br>
            <a:r>
              <a:rPr lang="is-IS" sz="5400" dirty="0"/>
              <a:t>...via software-as-a-service</a:t>
            </a:r>
            <a:endParaRPr lang="en-US" sz="5400" dirty="0"/>
          </a:p>
        </p:txBody>
      </p:sp>
      <p:sp>
        <p:nvSpPr>
          <p:cNvPr id="7" name="Content Placeholder 1"/>
          <p:cNvSpPr txBox="1">
            <a:spLocks/>
          </p:cNvSpPr>
          <p:nvPr/>
        </p:nvSpPr>
        <p:spPr>
          <a:xfrm>
            <a:off x="2310148" y="1351887"/>
            <a:ext cx="7549028" cy="5169703"/>
          </a:xfrm>
          <a:prstGeom prst="rect">
            <a:avLst/>
          </a:prstGeom>
        </p:spPr>
        <p:txBody>
          <a:bodyPr>
            <a:normAutofit/>
          </a:bodyPr>
          <a:lstStyle>
            <a:lvl1pPr marL="342900" indent="-342900" algn="l" defTabSz="457200" rtl="0" eaLnBrk="1" latinLnBrk="0" hangingPunct="1">
              <a:spcBef>
                <a:spcPts val="1400"/>
              </a:spcBef>
              <a:buFont typeface="Arial"/>
              <a:buChar char="•"/>
              <a:defRPr sz="3200" b="0" i="0" kern="1200">
                <a:solidFill>
                  <a:schemeClr val="bg1">
                    <a:lumMod val="95000"/>
                  </a:schemeClr>
                </a:solidFill>
                <a:latin typeface="Museo Sans 700"/>
                <a:ea typeface="+mn-ea"/>
                <a:cs typeface="Museo Sans 700"/>
              </a:defRPr>
            </a:lvl1pPr>
            <a:lvl2pPr marL="742950" indent="-285750" algn="l" defTabSz="457200" rtl="0" eaLnBrk="1" latinLnBrk="0" hangingPunct="1">
              <a:spcBef>
                <a:spcPct val="20000"/>
              </a:spcBef>
              <a:buFont typeface="Arial"/>
              <a:buChar char="–"/>
              <a:defRPr sz="2800" b="0" i="0" kern="1200">
                <a:solidFill>
                  <a:schemeClr val="bg1">
                    <a:lumMod val="95000"/>
                  </a:schemeClr>
                </a:solidFill>
                <a:latin typeface="Museo Sans 300"/>
                <a:ea typeface="+mn-ea"/>
                <a:cs typeface="Museo Sans 300"/>
              </a:defRPr>
            </a:lvl2pPr>
            <a:lvl3pPr marL="1143000" indent="-228600" algn="l" defTabSz="457200" rtl="0" eaLnBrk="1" latinLnBrk="0" hangingPunct="1">
              <a:spcBef>
                <a:spcPct val="20000"/>
              </a:spcBef>
              <a:buSzPct val="80000"/>
              <a:buFont typeface="Courier New"/>
              <a:buChar char="o"/>
              <a:defRPr sz="2400" b="0" i="0" kern="1200">
                <a:solidFill>
                  <a:schemeClr val="bg1">
                    <a:lumMod val="95000"/>
                  </a:schemeClr>
                </a:solidFill>
                <a:latin typeface="Museo Sans 300"/>
                <a:ea typeface="+mn-ea"/>
                <a:cs typeface="Museo Sans 30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None/>
            </a:pPr>
            <a:endParaRPr lang="en-US" sz="6000" dirty="0">
              <a:solidFill>
                <a:prstClr val="white">
                  <a:lumMod val="95000"/>
                </a:prstClr>
              </a:solidFill>
              <a:latin typeface="Arial"/>
              <a:cs typeface="Arial"/>
            </a:endParaRPr>
          </a:p>
        </p:txBody>
      </p:sp>
      <p:sp>
        <p:nvSpPr>
          <p:cNvPr id="2" name="Slide Number Placeholder 1"/>
          <p:cNvSpPr>
            <a:spLocks noGrp="1"/>
          </p:cNvSpPr>
          <p:nvPr>
            <p:ph type="sldNum" sz="quarter" idx="4"/>
          </p:nvPr>
        </p:nvSpPr>
        <p:spPr/>
        <p:txBody>
          <a:bodyPr/>
          <a:lstStyle/>
          <a:p>
            <a:pPr fontAlgn="auto">
              <a:spcBef>
                <a:spcPts val="0"/>
              </a:spcBef>
              <a:spcAft>
                <a:spcPts val="0"/>
              </a:spcAft>
            </a:pPr>
            <a:fld id="{F9A62DDD-3F5F-554E-8F55-F59D7AC7F5D2}" type="slidenum">
              <a:rPr lang="en-US" smtClean="0">
                <a:ea typeface="+mn-ea"/>
              </a:rPr>
              <a:pPr fontAlgn="auto">
                <a:spcBef>
                  <a:spcPts val="0"/>
                </a:spcBef>
                <a:spcAft>
                  <a:spcPts val="0"/>
                </a:spcAft>
              </a:pPr>
              <a:t>3</a:t>
            </a:fld>
            <a:endParaRPr lang="en-US">
              <a:ea typeface="+mn-ea"/>
            </a:endParaRPr>
          </a:p>
        </p:txBody>
      </p:sp>
    </p:spTree>
    <p:extLst>
      <p:ext uri="{BB962C8B-B14F-4D97-AF65-F5344CB8AC3E}">
        <p14:creationId xmlns:p14="http://schemas.microsoft.com/office/powerpoint/2010/main" val="8094839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nsolas" charset="0"/>
                <a:ea typeface="Consolas" charset="0"/>
                <a:cs typeface="Consolas" charset="0"/>
              </a:rPr>
              <a:t>TransferClient</a:t>
            </a:r>
            <a:r>
              <a:rPr lang="en-US" dirty="0"/>
              <a:t> higher-level calls</a:t>
            </a:r>
          </a:p>
        </p:txBody>
      </p:sp>
      <p:sp>
        <p:nvSpPr>
          <p:cNvPr id="3" name="Content Placeholder 2"/>
          <p:cNvSpPr>
            <a:spLocks noGrp="1"/>
          </p:cNvSpPr>
          <p:nvPr>
            <p:ph idx="1"/>
          </p:nvPr>
        </p:nvSpPr>
        <p:spPr/>
        <p:txBody>
          <a:bodyPr/>
          <a:lstStyle/>
          <a:p>
            <a:r>
              <a:rPr lang="en-US" dirty="0"/>
              <a:t>One method for each API resource and HTTP verb</a:t>
            </a:r>
          </a:p>
          <a:p>
            <a:r>
              <a:rPr lang="en-US" dirty="0"/>
              <a:t>Largely direct mapping to REST API</a:t>
            </a:r>
          </a:p>
          <a:p>
            <a:endParaRPr lang="en-US" dirty="0"/>
          </a:p>
          <a:p>
            <a:pPr marL="457200" lvl="1" indent="0">
              <a:buNone/>
            </a:pPr>
            <a:r>
              <a:rPr lang="en-US" dirty="0" err="1">
                <a:latin typeface="Consolas" charset="0"/>
                <a:ea typeface="Consolas" charset="0"/>
                <a:cs typeface="Consolas" charset="0"/>
              </a:rPr>
              <a:t>endpoint_search</a:t>
            </a:r>
            <a:r>
              <a:rPr lang="en-US" dirty="0">
                <a:latin typeface="Consolas" charset="0"/>
                <a:ea typeface="Consolas" charset="0"/>
                <a:cs typeface="Consolas" charset="0"/>
              </a:rPr>
              <a:t>(</a:t>
            </a:r>
            <a:r>
              <a:rPr lang="en-US" dirty="0" err="1">
                <a:latin typeface="Consolas" charset="0"/>
                <a:ea typeface="Consolas" charset="0"/>
                <a:cs typeface="Consolas" charset="0"/>
              </a:rPr>
              <a:t>filter_fulltext</a:t>
            </a:r>
            <a:r>
              <a:rPr lang="en-US" dirty="0">
                <a:latin typeface="Consolas" charset="0"/>
                <a:ea typeface="Consolas" charset="0"/>
                <a:cs typeface="Consolas" charset="0"/>
              </a:rPr>
              <a:t>=None,</a:t>
            </a:r>
          </a:p>
          <a:p>
            <a:pPr marL="457200" lvl="1"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filter_scope</a:t>
            </a:r>
            <a:r>
              <a:rPr lang="en-US" dirty="0">
                <a:latin typeface="Consolas" charset="0"/>
                <a:ea typeface="Consolas" charset="0"/>
                <a:cs typeface="Consolas" charset="0"/>
              </a:rPr>
              <a:t>=None,</a:t>
            </a:r>
          </a:p>
          <a:p>
            <a:pPr marL="457200" lvl="1"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num_results</a:t>
            </a:r>
            <a:r>
              <a:rPr lang="en-US" dirty="0">
                <a:latin typeface="Consolas" charset="0"/>
                <a:ea typeface="Consolas" charset="0"/>
                <a:cs typeface="Consolas" charset="0"/>
              </a:rPr>
              <a:t>=25,</a:t>
            </a:r>
          </a:p>
          <a:p>
            <a:pPr marL="457200" lvl="1"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params</a:t>
            </a:r>
            <a:r>
              <a:rPr lang="en-US" dirty="0">
                <a:latin typeface="Consolas" charset="0"/>
                <a:ea typeface="Consolas" charset="0"/>
                <a:cs typeface="Consolas" charset="0"/>
              </a:rPr>
              <a:t>)</a:t>
            </a:r>
          </a:p>
        </p:txBody>
      </p:sp>
      <p:sp>
        <p:nvSpPr>
          <p:cNvPr id="4" name="Slide Number Placeholder 3"/>
          <p:cNvSpPr>
            <a:spLocks noGrp="1"/>
          </p:cNvSpPr>
          <p:nvPr>
            <p:ph type="sldNum" sz="quarter" idx="12"/>
          </p:nvPr>
        </p:nvSpPr>
        <p:spPr/>
        <p:txBody>
          <a:bodyPr/>
          <a:lstStyle/>
          <a:p>
            <a:fld id="{F9A62DDD-3F5F-554E-8F55-F59D7AC7F5D2}" type="slidenum">
              <a:rPr lang="en-US" smtClean="0"/>
              <a:pPr/>
              <a:t>30</a:t>
            </a:fld>
            <a:endParaRPr lang="en-US"/>
          </a:p>
        </p:txBody>
      </p:sp>
    </p:spTree>
    <p:extLst>
      <p:ext uri="{BB962C8B-B14F-4D97-AF65-F5344CB8AC3E}">
        <p14:creationId xmlns:p14="http://schemas.microsoft.com/office/powerpoint/2010/main" val="1531199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Walkthrough </a:t>
            </a:r>
            <a:r>
              <a:rPr lang="en-US" dirty="0" err="1"/>
              <a:t>Jupyter</a:t>
            </a:r>
            <a:r>
              <a:rPr lang="en-US" dirty="0"/>
              <a:t> Notebook</a:t>
            </a:r>
          </a:p>
        </p:txBody>
      </p:sp>
      <p:sp>
        <p:nvSpPr>
          <p:cNvPr id="3" name="Content Placeholder 2"/>
          <p:cNvSpPr>
            <a:spLocks noGrp="1"/>
          </p:cNvSpPr>
          <p:nvPr>
            <p:ph idx="1"/>
          </p:nvPr>
        </p:nvSpPr>
        <p:spPr>
          <a:xfrm>
            <a:off x="609600" y="1600201"/>
            <a:ext cx="10972800" cy="4906205"/>
          </a:xfrm>
        </p:spPr>
        <p:txBody>
          <a:bodyPr>
            <a:normAutofit fontScale="92500" lnSpcReduction="10000"/>
          </a:bodyPr>
          <a:lstStyle/>
          <a:p>
            <a:r>
              <a:rPr lang="en-US" dirty="0"/>
              <a:t>https://</a:t>
            </a:r>
            <a:r>
              <a:rPr lang="en-US" dirty="0" err="1"/>
              <a:t>jupyter.demo.globus.org</a:t>
            </a:r>
            <a:endParaRPr lang="en-US" dirty="0"/>
          </a:p>
          <a:p>
            <a:pPr lvl="1"/>
            <a:r>
              <a:rPr lang="en-US" dirty="0"/>
              <a:t>Sign in with Globus</a:t>
            </a:r>
          </a:p>
          <a:p>
            <a:pPr lvl="1"/>
            <a:r>
              <a:rPr lang="en-US" dirty="0"/>
              <a:t>Verify the consents</a:t>
            </a:r>
          </a:p>
          <a:p>
            <a:pPr lvl="1"/>
            <a:r>
              <a:rPr lang="en-US" dirty="0"/>
              <a:t>Start My Server (this will take about a minute)</a:t>
            </a:r>
          </a:p>
          <a:p>
            <a:pPr lvl="1"/>
            <a:r>
              <a:rPr lang="en-US" dirty="0"/>
              <a:t>Open folder: </a:t>
            </a:r>
            <a:r>
              <a:rPr lang="en-US" dirty="0" err="1"/>
              <a:t>globus</a:t>
            </a:r>
            <a:r>
              <a:rPr lang="en-US" dirty="0"/>
              <a:t>-</a:t>
            </a:r>
            <a:r>
              <a:rPr lang="en-US" dirty="0" err="1"/>
              <a:t>jupyter</a:t>
            </a:r>
            <a:r>
              <a:rPr lang="en-US" dirty="0"/>
              <a:t>-notebooks</a:t>
            </a:r>
          </a:p>
          <a:p>
            <a:pPr lvl="1"/>
            <a:r>
              <a:rPr lang="en-US" dirty="0"/>
              <a:t>Open folder: globusWorld2018</a:t>
            </a:r>
          </a:p>
          <a:p>
            <a:pPr lvl="1"/>
            <a:r>
              <a:rPr lang="en-US" dirty="0"/>
              <a:t>Run </a:t>
            </a:r>
            <a:r>
              <a:rPr lang="en-US" dirty="0" err="1"/>
              <a:t>SDK_autoAuth.ipynb</a:t>
            </a:r>
            <a:endParaRPr lang="en-US" dirty="0"/>
          </a:p>
          <a:p>
            <a:r>
              <a:rPr lang="en-US" dirty="0"/>
              <a:t>If you mess it up and want to “go back to the beginning”</a:t>
            </a:r>
          </a:p>
          <a:p>
            <a:pPr lvl="1"/>
            <a:r>
              <a:rPr lang="en-US" dirty="0"/>
              <a:t>Back down to the root folder </a:t>
            </a:r>
          </a:p>
          <a:p>
            <a:pPr lvl="1"/>
            <a:r>
              <a:rPr lang="en-US" dirty="0"/>
              <a:t>Run </a:t>
            </a:r>
            <a:r>
              <a:rPr lang="en-US" dirty="0" err="1"/>
              <a:t>NotebookPuller.ipynb</a:t>
            </a:r>
            <a:endParaRPr lang="en-US" dirty="0"/>
          </a:p>
        </p:txBody>
      </p:sp>
      <p:sp>
        <p:nvSpPr>
          <p:cNvPr id="4" name="Slide Number Placeholder 3"/>
          <p:cNvSpPr>
            <a:spLocks noGrp="1"/>
          </p:cNvSpPr>
          <p:nvPr>
            <p:ph type="sldNum" sz="quarter" idx="12"/>
          </p:nvPr>
        </p:nvSpPr>
        <p:spPr/>
        <p:txBody>
          <a:bodyPr/>
          <a:lstStyle/>
          <a:p>
            <a:fld id="{F9A62DDD-3F5F-554E-8F55-F59D7AC7F5D2}" type="slidenum">
              <a:rPr lang="en-US" smtClean="0"/>
              <a:pPr/>
              <a:t>31</a:t>
            </a:fld>
            <a:endParaRPr lang="en-US"/>
          </a:p>
        </p:txBody>
      </p:sp>
    </p:spTree>
    <p:extLst>
      <p:ext uri="{BB962C8B-B14F-4D97-AF65-F5344CB8AC3E}">
        <p14:creationId xmlns:p14="http://schemas.microsoft.com/office/powerpoint/2010/main" val="1478076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Endpoint Search</a:t>
            </a:r>
          </a:p>
        </p:txBody>
      </p:sp>
      <p:sp>
        <p:nvSpPr>
          <p:cNvPr id="3" name="Content Placeholder 2"/>
          <p:cNvSpPr>
            <a:spLocks noGrp="1"/>
          </p:cNvSpPr>
          <p:nvPr>
            <p:ph idx="1"/>
          </p:nvPr>
        </p:nvSpPr>
        <p:spPr/>
        <p:txBody>
          <a:bodyPr>
            <a:normAutofit/>
          </a:bodyPr>
          <a:lstStyle/>
          <a:p>
            <a:r>
              <a:rPr lang="en-US"/>
              <a:t>Plain text search for endpoint</a:t>
            </a:r>
          </a:p>
          <a:p>
            <a:pPr lvl="1"/>
            <a:r>
              <a:rPr lang="en-US"/>
              <a:t>Searches owner, display name, keywords, description, organization, department</a:t>
            </a:r>
          </a:p>
          <a:p>
            <a:pPr lvl="1"/>
            <a:r>
              <a:rPr lang="en-US"/>
              <a:t>Full word and prefix match</a:t>
            </a:r>
          </a:p>
          <a:p>
            <a:r>
              <a:rPr lang="en-US"/>
              <a:t>Limit search to pre-defined scopes </a:t>
            </a:r>
          </a:p>
          <a:p>
            <a:pPr lvl="1"/>
            <a:r>
              <a:rPr lang="en-US">
                <a:latin typeface="Consolas" charset="0"/>
                <a:ea typeface="Consolas" charset="0"/>
                <a:cs typeface="Consolas" charset="0"/>
              </a:rPr>
              <a:t>all, my-endpoints, recently-used,  in-use, shared-by-me, shared-with-me</a:t>
            </a:r>
          </a:p>
          <a:p>
            <a:r>
              <a:rPr lang="en-US"/>
              <a:t>Returns: List of endpoint documents</a:t>
            </a:r>
          </a:p>
        </p:txBody>
      </p:sp>
      <p:sp>
        <p:nvSpPr>
          <p:cNvPr id="4" name="Slide Number Placeholder 3"/>
          <p:cNvSpPr>
            <a:spLocks noGrp="1"/>
          </p:cNvSpPr>
          <p:nvPr>
            <p:ph type="sldNum" sz="quarter" idx="12"/>
          </p:nvPr>
        </p:nvSpPr>
        <p:spPr/>
        <p:txBody>
          <a:bodyPr/>
          <a:lstStyle/>
          <a:p>
            <a:fld id="{F9A62DDD-3F5F-554E-8F55-F59D7AC7F5D2}" type="slidenum">
              <a:rPr lang="en-US" smtClean="0"/>
              <a:pPr/>
              <a:t>32</a:t>
            </a:fld>
            <a:endParaRPr lang="en-US"/>
          </a:p>
        </p:txBody>
      </p:sp>
    </p:spTree>
    <p:extLst>
      <p:ext uri="{BB962C8B-B14F-4D97-AF65-F5344CB8AC3E}">
        <p14:creationId xmlns:p14="http://schemas.microsoft.com/office/powerpoint/2010/main" val="2815024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Endpoint Management</a:t>
            </a:r>
          </a:p>
        </p:txBody>
      </p:sp>
      <p:sp>
        <p:nvSpPr>
          <p:cNvPr id="3" name="Content Placeholder 2"/>
          <p:cNvSpPr>
            <a:spLocks noGrp="1"/>
          </p:cNvSpPr>
          <p:nvPr>
            <p:ph idx="1"/>
          </p:nvPr>
        </p:nvSpPr>
        <p:spPr/>
        <p:txBody>
          <a:bodyPr/>
          <a:lstStyle/>
          <a:p>
            <a:r>
              <a:rPr lang="en-US"/>
              <a:t>Get endpoint (by id)</a:t>
            </a:r>
          </a:p>
          <a:p>
            <a:r>
              <a:rPr lang="en-US"/>
              <a:t>Update endpoint</a:t>
            </a:r>
          </a:p>
          <a:p>
            <a:r>
              <a:rPr lang="en-US"/>
              <a:t>Create &amp; delete (shared) endpoints</a:t>
            </a:r>
          </a:p>
          <a:p>
            <a:r>
              <a:rPr lang="en-US"/>
              <a:t>Manage endpoint servers</a:t>
            </a:r>
          </a:p>
        </p:txBody>
      </p:sp>
      <p:sp>
        <p:nvSpPr>
          <p:cNvPr id="4" name="Slide Number Placeholder 3"/>
          <p:cNvSpPr>
            <a:spLocks noGrp="1"/>
          </p:cNvSpPr>
          <p:nvPr>
            <p:ph type="sldNum" sz="quarter" idx="12"/>
          </p:nvPr>
        </p:nvSpPr>
        <p:spPr/>
        <p:txBody>
          <a:bodyPr/>
          <a:lstStyle/>
          <a:p>
            <a:fld id="{F9A62DDD-3F5F-554E-8F55-F59D7AC7F5D2}" type="slidenum">
              <a:rPr lang="en-US" smtClean="0"/>
              <a:pPr/>
              <a:t>33</a:t>
            </a:fld>
            <a:endParaRPr lang="en-US"/>
          </a:p>
        </p:txBody>
      </p:sp>
    </p:spTree>
    <p:extLst>
      <p:ext uri="{BB962C8B-B14F-4D97-AF65-F5344CB8AC3E}">
        <p14:creationId xmlns:p14="http://schemas.microsoft.com/office/powerpoint/2010/main" val="49026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Endpoint Activation</a:t>
            </a:r>
          </a:p>
        </p:txBody>
      </p:sp>
      <p:sp>
        <p:nvSpPr>
          <p:cNvPr id="3" name="Content Placeholder 2"/>
          <p:cNvSpPr>
            <a:spLocks noGrp="1"/>
          </p:cNvSpPr>
          <p:nvPr>
            <p:ph idx="1"/>
          </p:nvPr>
        </p:nvSpPr>
        <p:spPr/>
        <p:txBody>
          <a:bodyPr>
            <a:normAutofit fontScale="92500"/>
          </a:bodyPr>
          <a:lstStyle/>
          <a:p>
            <a:r>
              <a:rPr lang="en-US" dirty="0"/>
              <a:t>Activating endpoint means binding a credential to an endpoint for login</a:t>
            </a:r>
          </a:p>
          <a:p>
            <a:r>
              <a:rPr lang="en-US" dirty="0"/>
              <a:t>Globus Connect Server endpoint that have </a:t>
            </a:r>
            <a:r>
              <a:rPr lang="en-US" dirty="0" err="1"/>
              <a:t>MyProxy</a:t>
            </a:r>
            <a:r>
              <a:rPr lang="en-US" dirty="0"/>
              <a:t> or </a:t>
            </a:r>
            <a:r>
              <a:rPr lang="en-US" dirty="0" err="1"/>
              <a:t>MyProxy</a:t>
            </a:r>
            <a:r>
              <a:rPr lang="en-US" dirty="0"/>
              <a:t> OAuth identity provider require login via web</a:t>
            </a:r>
          </a:p>
          <a:p>
            <a:r>
              <a:rPr lang="en-US" dirty="0"/>
              <a:t>Auto-activate</a:t>
            </a:r>
          </a:p>
          <a:p>
            <a:pPr lvl="1"/>
            <a:r>
              <a:rPr lang="en-US" b="1" i="1" dirty="0"/>
              <a:t>Globus Connect Personal</a:t>
            </a:r>
            <a:r>
              <a:rPr lang="en-US" b="1" dirty="0"/>
              <a:t> </a:t>
            </a:r>
            <a:r>
              <a:rPr lang="en-US" dirty="0"/>
              <a:t>and </a:t>
            </a:r>
            <a:r>
              <a:rPr lang="en-US" b="1" i="1" dirty="0"/>
              <a:t>Shared</a:t>
            </a:r>
            <a:r>
              <a:rPr lang="en-US" dirty="0"/>
              <a:t> endpoints use Globus-provided credential</a:t>
            </a:r>
          </a:p>
          <a:p>
            <a:r>
              <a:rPr lang="en-US" dirty="0"/>
              <a:t>Must auto-activate before any API calls to endpoints</a:t>
            </a:r>
          </a:p>
          <a:p>
            <a:pPr lvl="1"/>
            <a:endParaRPr lang="en-US" dirty="0"/>
          </a:p>
        </p:txBody>
      </p:sp>
      <p:sp>
        <p:nvSpPr>
          <p:cNvPr id="4" name="Slide Number Placeholder 3"/>
          <p:cNvSpPr>
            <a:spLocks noGrp="1"/>
          </p:cNvSpPr>
          <p:nvPr>
            <p:ph type="sldNum" sz="quarter" idx="12"/>
          </p:nvPr>
        </p:nvSpPr>
        <p:spPr/>
        <p:txBody>
          <a:bodyPr/>
          <a:lstStyle/>
          <a:p>
            <a:fld id="{F9A62DDD-3F5F-554E-8F55-F59D7AC7F5D2}" type="slidenum">
              <a:rPr lang="en-US" smtClean="0"/>
              <a:pPr/>
              <a:t>34</a:t>
            </a:fld>
            <a:endParaRPr lang="en-US"/>
          </a:p>
        </p:txBody>
      </p:sp>
    </p:spTree>
    <p:extLst>
      <p:ext uri="{BB962C8B-B14F-4D97-AF65-F5344CB8AC3E}">
        <p14:creationId xmlns:p14="http://schemas.microsoft.com/office/powerpoint/2010/main" val="1542908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File operations</a:t>
            </a:r>
          </a:p>
        </p:txBody>
      </p:sp>
      <p:sp>
        <p:nvSpPr>
          <p:cNvPr id="3" name="Content Placeholder 2"/>
          <p:cNvSpPr>
            <a:spLocks noGrp="1"/>
          </p:cNvSpPr>
          <p:nvPr>
            <p:ph idx="1"/>
          </p:nvPr>
        </p:nvSpPr>
        <p:spPr/>
        <p:txBody>
          <a:bodyPr/>
          <a:lstStyle/>
          <a:p>
            <a:r>
              <a:rPr lang="en-US"/>
              <a:t>List directory contents (ls)</a:t>
            </a:r>
          </a:p>
          <a:p>
            <a:r>
              <a:rPr lang="en-US"/>
              <a:t>Make directory  (mkdir)</a:t>
            </a:r>
          </a:p>
          <a:p>
            <a:r>
              <a:rPr lang="en-US"/>
              <a:t>Rename</a:t>
            </a:r>
          </a:p>
          <a:p>
            <a:r>
              <a:rPr lang="en-US"/>
              <a:t>Note:</a:t>
            </a:r>
          </a:p>
          <a:p>
            <a:pPr lvl="1"/>
            <a:r>
              <a:rPr lang="en-US"/>
              <a:t>Path encoding &amp; UTF gotchas</a:t>
            </a:r>
          </a:p>
          <a:p>
            <a:pPr lvl="1"/>
            <a:r>
              <a:rPr lang="en-US"/>
              <a:t>Don’t forget to auto-activate first</a:t>
            </a:r>
          </a:p>
        </p:txBody>
      </p:sp>
      <p:sp>
        <p:nvSpPr>
          <p:cNvPr id="4" name="Slide Number Placeholder 3"/>
          <p:cNvSpPr>
            <a:spLocks noGrp="1"/>
          </p:cNvSpPr>
          <p:nvPr>
            <p:ph type="sldNum" sz="quarter" idx="12"/>
          </p:nvPr>
        </p:nvSpPr>
        <p:spPr/>
        <p:txBody>
          <a:bodyPr/>
          <a:lstStyle/>
          <a:p>
            <a:fld id="{F9A62DDD-3F5F-554E-8F55-F59D7AC7F5D2}" type="slidenum">
              <a:rPr lang="en-US" smtClean="0"/>
              <a:pPr/>
              <a:t>35</a:t>
            </a:fld>
            <a:endParaRPr lang="en-US"/>
          </a:p>
        </p:txBody>
      </p:sp>
    </p:spTree>
    <p:extLst>
      <p:ext uri="{BB962C8B-B14F-4D97-AF65-F5344CB8AC3E}">
        <p14:creationId xmlns:p14="http://schemas.microsoft.com/office/powerpoint/2010/main" val="3694348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Task submission</a:t>
            </a:r>
          </a:p>
        </p:txBody>
      </p:sp>
      <p:sp>
        <p:nvSpPr>
          <p:cNvPr id="3" name="Content Placeholder 2"/>
          <p:cNvSpPr>
            <a:spLocks noGrp="1"/>
          </p:cNvSpPr>
          <p:nvPr>
            <p:ph idx="1"/>
          </p:nvPr>
        </p:nvSpPr>
        <p:spPr/>
        <p:txBody>
          <a:bodyPr>
            <a:normAutofit/>
          </a:bodyPr>
          <a:lstStyle/>
          <a:p>
            <a:r>
              <a:rPr lang="en-US"/>
              <a:t>Asynchronous operations</a:t>
            </a:r>
          </a:p>
          <a:p>
            <a:pPr lvl="1"/>
            <a:r>
              <a:rPr lang="en-US"/>
              <a:t>Transfer</a:t>
            </a:r>
          </a:p>
          <a:p>
            <a:pPr lvl="2"/>
            <a:r>
              <a:rPr lang="en-US"/>
              <a:t>Sync level option</a:t>
            </a:r>
          </a:p>
          <a:p>
            <a:pPr lvl="1"/>
            <a:r>
              <a:rPr lang="en-US"/>
              <a:t>Delete</a:t>
            </a:r>
          </a:p>
          <a:p>
            <a:r>
              <a:rPr lang="en-US"/>
              <a:t>Get </a:t>
            </a:r>
            <a:r>
              <a:rPr lang="en-US" b="0" err="1">
                <a:latin typeface="Consolas" charset="0"/>
                <a:ea typeface="Consolas" charset="0"/>
                <a:cs typeface="Consolas" charset="0"/>
              </a:rPr>
              <a:t>submission_id</a:t>
            </a:r>
            <a:r>
              <a:rPr lang="en-US"/>
              <a:t>, followed by submit</a:t>
            </a:r>
          </a:p>
          <a:p>
            <a:pPr lvl="1"/>
            <a:r>
              <a:rPr lang="en-US"/>
              <a:t>Once and only once submission</a:t>
            </a:r>
          </a:p>
          <a:p>
            <a:pPr lvl="1"/>
            <a:endParaRPr lang="en-US"/>
          </a:p>
        </p:txBody>
      </p:sp>
      <p:sp>
        <p:nvSpPr>
          <p:cNvPr id="4" name="Slide Number Placeholder 3"/>
          <p:cNvSpPr>
            <a:spLocks noGrp="1"/>
          </p:cNvSpPr>
          <p:nvPr>
            <p:ph type="sldNum" sz="quarter" idx="12"/>
          </p:nvPr>
        </p:nvSpPr>
        <p:spPr/>
        <p:txBody>
          <a:bodyPr/>
          <a:lstStyle/>
          <a:p>
            <a:fld id="{F9A62DDD-3F5F-554E-8F55-F59D7AC7F5D2}" type="slidenum">
              <a:rPr lang="en-US" smtClean="0"/>
              <a:pPr/>
              <a:t>36</a:t>
            </a:fld>
            <a:endParaRPr lang="en-US"/>
          </a:p>
        </p:txBody>
      </p:sp>
    </p:spTree>
    <p:extLst>
      <p:ext uri="{BB962C8B-B14F-4D97-AF65-F5344CB8AC3E}">
        <p14:creationId xmlns:p14="http://schemas.microsoft.com/office/powerpoint/2010/main" val="2991184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Task management</a:t>
            </a:r>
          </a:p>
        </p:txBody>
      </p:sp>
      <p:sp>
        <p:nvSpPr>
          <p:cNvPr id="3" name="Content Placeholder 2"/>
          <p:cNvSpPr>
            <a:spLocks noGrp="1"/>
          </p:cNvSpPr>
          <p:nvPr>
            <p:ph idx="1"/>
          </p:nvPr>
        </p:nvSpPr>
        <p:spPr/>
        <p:txBody>
          <a:bodyPr/>
          <a:lstStyle/>
          <a:p>
            <a:r>
              <a:rPr lang="en-US"/>
              <a:t>Get task by id</a:t>
            </a:r>
          </a:p>
          <a:p>
            <a:r>
              <a:rPr lang="en-US"/>
              <a:t>Get task_list</a:t>
            </a:r>
          </a:p>
          <a:p>
            <a:r>
              <a:rPr lang="en-US"/>
              <a:t>Update task by id (label, deadline)</a:t>
            </a:r>
          </a:p>
          <a:p>
            <a:r>
              <a:rPr lang="en-US"/>
              <a:t>Cancel task by id</a:t>
            </a:r>
          </a:p>
          <a:p>
            <a:r>
              <a:rPr lang="en-US"/>
              <a:t>Get event list for task</a:t>
            </a:r>
          </a:p>
          <a:p>
            <a:r>
              <a:rPr lang="en-US"/>
              <a:t>Get task pause info</a:t>
            </a:r>
          </a:p>
        </p:txBody>
      </p:sp>
      <p:sp>
        <p:nvSpPr>
          <p:cNvPr id="4" name="Slide Number Placeholder 3"/>
          <p:cNvSpPr>
            <a:spLocks noGrp="1"/>
          </p:cNvSpPr>
          <p:nvPr>
            <p:ph type="sldNum" sz="quarter" idx="12"/>
          </p:nvPr>
        </p:nvSpPr>
        <p:spPr/>
        <p:txBody>
          <a:bodyPr/>
          <a:lstStyle/>
          <a:p>
            <a:fld id="{F9A62DDD-3F5F-554E-8F55-F59D7AC7F5D2}" type="slidenum">
              <a:rPr lang="en-US" smtClean="0"/>
              <a:pPr/>
              <a:t>37</a:t>
            </a:fld>
            <a:endParaRPr lang="en-US"/>
          </a:p>
        </p:txBody>
      </p:sp>
    </p:spTree>
    <p:extLst>
      <p:ext uri="{BB962C8B-B14F-4D97-AF65-F5344CB8AC3E}">
        <p14:creationId xmlns:p14="http://schemas.microsoft.com/office/powerpoint/2010/main" val="1136265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Bookmarks</a:t>
            </a:r>
          </a:p>
        </p:txBody>
      </p:sp>
      <p:sp>
        <p:nvSpPr>
          <p:cNvPr id="3" name="Content Placeholder 2"/>
          <p:cNvSpPr>
            <a:spLocks noGrp="1"/>
          </p:cNvSpPr>
          <p:nvPr>
            <p:ph idx="1"/>
          </p:nvPr>
        </p:nvSpPr>
        <p:spPr/>
        <p:txBody>
          <a:bodyPr>
            <a:normAutofit fontScale="92500" lnSpcReduction="10000"/>
          </a:bodyPr>
          <a:lstStyle/>
          <a:p>
            <a:r>
              <a:rPr lang="en-US"/>
              <a:t>Get list of bookmarks</a:t>
            </a:r>
          </a:p>
          <a:p>
            <a:r>
              <a:rPr lang="en-US"/>
              <a:t>Create bookmark</a:t>
            </a:r>
          </a:p>
          <a:p>
            <a:r>
              <a:rPr lang="en-US"/>
              <a:t>Get bookmark by id</a:t>
            </a:r>
          </a:p>
          <a:p>
            <a:r>
              <a:rPr lang="en-US"/>
              <a:t>Update bookmark</a:t>
            </a:r>
          </a:p>
          <a:p>
            <a:r>
              <a:rPr lang="en-US"/>
              <a:t>Delete bookmark by id</a:t>
            </a:r>
          </a:p>
          <a:p>
            <a:endParaRPr lang="en-US"/>
          </a:p>
          <a:p>
            <a:r>
              <a:rPr lang="en-US"/>
              <a:t>Cannot perform other operations directly on bookmarks</a:t>
            </a:r>
          </a:p>
          <a:p>
            <a:pPr lvl="1"/>
            <a:r>
              <a:rPr lang="en-US"/>
              <a:t>Requires client-side resolution</a:t>
            </a:r>
          </a:p>
        </p:txBody>
      </p:sp>
      <p:sp>
        <p:nvSpPr>
          <p:cNvPr id="4" name="Slide Number Placeholder 3"/>
          <p:cNvSpPr>
            <a:spLocks noGrp="1"/>
          </p:cNvSpPr>
          <p:nvPr>
            <p:ph type="sldNum" sz="quarter" idx="12"/>
          </p:nvPr>
        </p:nvSpPr>
        <p:spPr/>
        <p:txBody>
          <a:bodyPr/>
          <a:lstStyle/>
          <a:p>
            <a:fld id="{F9A62DDD-3F5F-554E-8F55-F59D7AC7F5D2}" type="slidenum">
              <a:rPr lang="en-US" smtClean="0"/>
              <a:pPr/>
              <a:t>38</a:t>
            </a:fld>
            <a:endParaRPr lang="en-US"/>
          </a:p>
        </p:txBody>
      </p:sp>
    </p:spTree>
    <p:extLst>
      <p:ext uri="{BB962C8B-B14F-4D97-AF65-F5344CB8AC3E}">
        <p14:creationId xmlns:p14="http://schemas.microsoft.com/office/powerpoint/2010/main" val="73337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Shared endpoints and access rules (ACLs)</a:t>
            </a:r>
          </a:p>
        </p:txBody>
      </p:sp>
      <p:sp>
        <p:nvSpPr>
          <p:cNvPr id="3" name="Content Placeholder 2"/>
          <p:cNvSpPr>
            <a:spLocks noGrp="1"/>
          </p:cNvSpPr>
          <p:nvPr>
            <p:ph idx="1"/>
          </p:nvPr>
        </p:nvSpPr>
        <p:spPr/>
        <p:txBody>
          <a:bodyPr>
            <a:normAutofit fontScale="92500" lnSpcReduction="20000"/>
          </a:bodyPr>
          <a:lstStyle/>
          <a:p>
            <a:r>
              <a:rPr lang="en-US" dirty="0"/>
              <a:t>Shared Endpoint – create / delete / get info / get list</a:t>
            </a:r>
          </a:p>
          <a:p>
            <a:r>
              <a:rPr lang="en-US" dirty="0"/>
              <a:t>Administrator role required to delegate access managers</a:t>
            </a:r>
          </a:p>
          <a:p>
            <a:r>
              <a:rPr lang="en-US" dirty="0"/>
              <a:t>Access manager role required to manage permission/ACLs</a:t>
            </a:r>
          </a:p>
          <a:p>
            <a:r>
              <a:rPr lang="en-US" dirty="0"/>
              <a:t>Operations:</a:t>
            </a:r>
          </a:p>
          <a:p>
            <a:pPr lvl="1"/>
            <a:r>
              <a:rPr lang="en-US" dirty="0"/>
              <a:t>Get list of access rules</a:t>
            </a:r>
          </a:p>
          <a:p>
            <a:pPr lvl="1"/>
            <a:r>
              <a:rPr lang="en-US" dirty="0"/>
              <a:t>Get access rule by id</a:t>
            </a:r>
          </a:p>
          <a:p>
            <a:pPr lvl="1"/>
            <a:r>
              <a:rPr lang="en-US" dirty="0"/>
              <a:t>Create access rule</a:t>
            </a:r>
          </a:p>
          <a:p>
            <a:pPr lvl="1"/>
            <a:r>
              <a:rPr lang="en-US" dirty="0"/>
              <a:t>Update access rule</a:t>
            </a:r>
          </a:p>
          <a:p>
            <a:pPr lvl="1"/>
            <a:r>
              <a:rPr lang="en-US" dirty="0"/>
              <a:t>Delete access rule</a:t>
            </a:r>
          </a:p>
          <a:p>
            <a:endParaRPr lang="en-US" dirty="0"/>
          </a:p>
          <a:p>
            <a:endParaRPr lang="en-US" dirty="0"/>
          </a:p>
        </p:txBody>
      </p:sp>
      <p:sp>
        <p:nvSpPr>
          <p:cNvPr id="4" name="Slide Number Placeholder 3"/>
          <p:cNvSpPr>
            <a:spLocks noGrp="1"/>
          </p:cNvSpPr>
          <p:nvPr>
            <p:ph type="sldNum" sz="quarter" idx="12"/>
          </p:nvPr>
        </p:nvSpPr>
        <p:spPr/>
        <p:txBody>
          <a:bodyPr/>
          <a:lstStyle/>
          <a:p>
            <a:fld id="{F9A62DDD-3F5F-554E-8F55-F59D7AC7F5D2}" type="slidenum">
              <a:rPr lang="en-US" smtClean="0"/>
              <a:pPr/>
              <a:t>39</a:t>
            </a:fld>
            <a:endParaRPr lang="en-US"/>
          </a:p>
        </p:txBody>
      </p:sp>
    </p:spTree>
    <p:extLst>
      <p:ext uri="{BB962C8B-B14F-4D97-AF65-F5344CB8AC3E}">
        <p14:creationId xmlns:p14="http://schemas.microsoft.com/office/powerpoint/2010/main" val="264612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267" y="861773"/>
            <a:ext cx="8559800" cy="1600200"/>
          </a:xfrm>
        </p:spPr>
        <p:txBody>
          <a:bodyPr>
            <a:noAutofit/>
          </a:bodyPr>
          <a:lstStyle/>
          <a:p>
            <a:pPr algn="ctr"/>
            <a:r>
              <a:rPr lang="en-US" sz="7200" dirty="0"/>
              <a:t>Globus enables... </a:t>
            </a:r>
            <a:endParaRPr lang="en-US" sz="8800" b="1" dirty="0"/>
          </a:p>
        </p:txBody>
      </p:sp>
      <p:sp>
        <p:nvSpPr>
          <p:cNvPr id="3" name="Title 1"/>
          <p:cNvSpPr txBox="1">
            <a:spLocks/>
          </p:cNvSpPr>
          <p:nvPr/>
        </p:nvSpPr>
        <p:spPr>
          <a:xfrm>
            <a:off x="803189" y="2284544"/>
            <a:ext cx="10527957" cy="1365667"/>
          </a:xfrm>
          <a:prstGeom prst="rect">
            <a:avLst/>
          </a:prstGeom>
        </p:spPr>
        <p:txBody>
          <a:bodyPr vert="horz" lIns="91440" tIns="45720" rIns="91440" bIns="45720" rtlCol="0" anchor="t">
            <a:noAutofit/>
          </a:bodyPr>
          <a:lstStyle>
            <a:lvl1pPr algn="l" defTabSz="457200" rtl="0" eaLnBrk="1" latinLnBrk="0" hangingPunct="1">
              <a:spcBef>
                <a:spcPct val="0"/>
              </a:spcBef>
              <a:buNone/>
              <a:defRPr sz="4800" kern="1200">
                <a:solidFill>
                  <a:schemeClr val="bg1">
                    <a:lumMod val="85000"/>
                  </a:schemeClr>
                </a:solidFill>
                <a:latin typeface="Helvetica Neue"/>
                <a:ea typeface="+mj-ea"/>
                <a:cs typeface="Helvetica Neue"/>
              </a:defRPr>
            </a:lvl1pPr>
          </a:lstStyle>
          <a:p>
            <a:pPr algn="ctr">
              <a:lnSpc>
                <a:spcPct val="110000"/>
              </a:lnSpc>
            </a:pPr>
            <a:r>
              <a:rPr lang="en-US" sz="8000" b="1" dirty="0">
                <a:solidFill>
                  <a:schemeClr val="bg1">
                    <a:lumMod val="95000"/>
                  </a:schemeClr>
                </a:solidFill>
              </a:rPr>
              <a:t>Campus Bridging</a:t>
            </a:r>
          </a:p>
        </p:txBody>
      </p:sp>
      <p:sp>
        <p:nvSpPr>
          <p:cNvPr id="4" name="Title 1"/>
          <p:cNvSpPr txBox="1">
            <a:spLocks/>
          </p:cNvSpPr>
          <p:nvPr/>
        </p:nvSpPr>
        <p:spPr>
          <a:xfrm>
            <a:off x="1787267" y="3934417"/>
            <a:ext cx="8559800" cy="1600200"/>
          </a:xfrm>
          <a:prstGeom prst="rect">
            <a:avLst/>
          </a:prstGeom>
        </p:spPr>
        <p:txBody>
          <a:bodyPr vert="horz" lIns="91440" tIns="45720" rIns="91440" bIns="45720" rtlCol="0" anchor="t">
            <a:noAutofit/>
          </a:bodyPr>
          <a:lstStyle>
            <a:lvl1pPr algn="l" defTabSz="457200" rtl="0" eaLnBrk="1" latinLnBrk="0" hangingPunct="1">
              <a:spcBef>
                <a:spcPct val="0"/>
              </a:spcBef>
              <a:buNone/>
              <a:defRPr sz="4800" b="0" i="0" kern="1200">
                <a:solidFill>
                  <a:schemeClr val="bg1">
                    <a:lumMod val="95000"/>
                  </a:schemeClr>
                </a:solidFill>
                <a:latin typeface="Arial"/>
                <a:ea typeface="+mj-ea"/>
                <a:cs typeface="Arial"/>
              </a:defRPr>
            </a:lvl1pPr>
          </a:lstStyle>
          <a:p>
            <a:pPr algn="ctr"/>
            <a:r>
              <a:rPr lang="en-US" sz="7200" dirty="0"/>
              <a:t>…within and beyond campus boundaries</a:t>
            </a:r>
            <a:endParaRPr lang="en-US" sz="8800" b="1" dirty="0"/>
          </a:p>
        </p:txBody>
      </p:sp>
    </p:spTree>
    <p:extLst>
      <p:ext uri="{BB962C8B-B14F-4D97-AF65-F5344CB8AC3E}">
        <p14:creationId xmlns:p14="http://schemas.microsoft.com/office/powerpoint/2010/main" val="1763460744"/>
      </p:ext>
    </p:extLst>
  </p:cSld>
  <p:clrMapOvr>
    <a:masterClrMapping/>
  </p:clrMapOvr>
  <p:transition advClick="0" advTm="5000">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API</a:t>
            </a:r>
          </a:p>
        </p:txBody>
      </p:sp>
      <p:sp>
        <p:nvSpPr>
          <p:cNvPr id="3" name="Content Placeholder 2"/>
          <p:cNvSpPr>
            <a:spLocks noGrp="1"/>
          </p:cNvSpPr>
          <p:nvPr>
            <p:ph idx="1"/>
          </p:nvPr>
        </p:nvSpPr>
        <p:spPr/>
        <p:txBody>
          <a:bodyPr/>
          <a:lstStyle/>
          <a:p>
            <a:r>
              <a:rPr lang="en-US" dirty="0"/>
              <a:t>Allow endpoint administrators to monitor and manage all tasks with endpoint</a:t>
            </a:r>
          </a:p>
          <a:p>
            <a:pPr lvl="1"/>
            <a:r>
              <a:rPr lang="en-US" dirty="0"/>
              <a:t>Task API is essentially the same as for users</a:t>
            </a:r>
          </a:p>
          <a:p>
            <a:pPr lvl="1"/>
            <a:r>
              <a:rPr lang="en-US" dirty="0"/>
              <a:t>Information limited to what they could see locally</a:t>
            </a:r>
          </a:p>
          <a:p>
            <a:r>
              <a:rPr lang="en-US" dirty="0"/>
              <a:t>Cancel tasks</a:t>
            </a:r>
          </a:p>
          <a:p>
            <a:r>
              <a:rPr lang="en-US" dirty="0"/>
              <a:t>Pause rules</a:t>
            </a:r>
          </a:p>
        </p:txBody>
      </p:sp>
      <p:sp>
        <p:nvSpPr>
          <p:cNvPr id="4" name="Slide Number Placeholder 3"/>
          <p:cNvSpPr>
            <a:spLocks noGrp="1"/>
          </p:cNvSpPr>
          <p:nvPr>
            <p:ph type="sldNum" sz="quarter" idx="12"/>
          </p:nvPr>
        </p:nvSpPr>
        <p:spPr/>
        <p:txBody>
          <a:bodyPr/>
          <a:lstStyle/>
          <a:p>
            <a:fld id="{F9A62DDD-3F5F-554E-8F55-F59D7AC7F5D2}" type="slidenum">
              <a:rPr lang="en-US" smtClean="0"/>
              <a:pPr/>
              <a:t>40</a:t>
            </a:fld>
            <a:endParaRPr lang="en-US" dirty="0"/>
          </a:p>
        </p:txBody>
      </p:sp>
    </p:spTree>
    <p:extLst>
      <p:ext uri="{BB962C8B-B14F-4D97-AF65-F5344CB8AC3E}">
        <p14:creationId xmlns:p14="http://schemas.microsoft.com/office/powerpoint/2010/main" val="3190557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18253" y="1390261"/>
            <a:ext cx="9806795" cy="4735902"/>
          </a:xfrm>
        </p:spPr>
        <p:txBody>
          <a:bodyPr>
            <a:noAutofit/>
          </a:bodyPr>
          <a:lstStyle/>
          <a:p>
            <a:pPr algn="l">
              <a:buNone/>
            </a:pPr>
            <a:r>
              <a:rPr lang="en-US" sz="7200" dirty="0"/>
              <a:t>How can I do this in my [science gateway, data portal, web app, </a:t>
            </a:r>
            <a:r>
              <a:rPr lang="mr-IN" sz="7200" dirty="0"/>
              <a:t>…</a:t>
            </a:r>
            <a:r>
              <a:rPr lang="en-US" sz="7200" dirty="0"/>
              <a:t>]?</a:t>
            </a:r>
          </a:p>
        </p:txBody>
      </p:sp>
      <p:sp>
        <p:nvSpPr>
          <p:cNvPr id="3" name="Slide Number Placeholder 2"/>
          <p:cNvSpPr>
            <a:spLocks noGrp="1"/>
          </p:cNvSpPr>
          <p:nvPr>
            <p:ph type="sldNum" sz="quarter" idx="4"/>
          </p:nvPr>
        </p:nvSpPr>
        <p:spPr/>
        <p:txBody>
          <a:bodyPr/>
          <a:lstStyle/>
          <a:p>
            <a:pPr fontAlgn="auto">
              <a:spcBef>
                <a:spcPts val="0"/>
              </a:spcBef>
              <a:spcAft>
                <a:spcPts val="0"/>
              </a:spcAft>
            </a:pPr>
            <a:fld id="{F9A62DDD-3F5F-554E-8F55-F59D7AC7F5D2}" type="slidenum">
              <a:rPr lang="en-US" smtClean="0"/>
              <a:pPr fontAlgn="auto">
                <a:spcBef>
                  <a:spcPts val="0"/>
                </a:spcBef>
                <a:spcAft>
                  <a:spcPts val="0"/>
                </a:spcAft>
              </a:pPr>
              <a:t>41</a:t>
            </a:fld>
            <a:endParaRPr lang="en-US" dirty="0"/>
          </a:p>
        </p:txBody>
      </p:sp>
    </p:spTree>
    <p:extLst>
      <p:ext uri="{BB962C8B-B14F-4D97-AF65-F5344CB8AC3E}">
        <p14:creationId xmlns:p14="http://schemas.microsoft.com/office/powerpoint/2010/main" val="2128140108"/>
      </p:ext>
    </p:extLst>
  </p:cSld>
  <p:clrMapOvr>
    <a:masterClrMapping/>
  </p:clrMapOvr>
  <p:transition advClick="0" advTm="5000">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362075"/>
            <a:ext cx="10972800" cy="5000625"/>
          </a:xfrm>
        </p:spPr>
        <p:txBody>
          <a:bodyPr>
            <a:normAutofit/>
          </a:bodyPr>
          <a:lstStyle/>
          <a:p>
            <a:pPr>
              <a:buNone/>
            </a:pPr>
            <a:r>
              <a:rPr lang="en-US" sz="7200" dirty="0"/>
              <a:t>Demonstration </a:t>
            </a:r>
          </a:p>
          <a:p>
            <a:pPr>
              <a:buNone/>
            </a:pPr>
            <a:r>
              <a:rPr lang="en-US" sz="6400" b="1" dirty="0"/>
              <a:t>Modern Research          Data Portal</a:t>
            </a:r>
          </a:p>
          <a:p>
            <a:pPr>
              <a:buNone/>
            </a:pPr>
            <a:r>
              <a:rPr lang="en-US" sz="3200" b="1" dirty="0">
                <a:solidFill>
                  <a:schemeClr val="accent6"/>
                </a:solidFill>
              </a:rPr>
              <a:t>https://</a:t>
            </a:r>
            <a:r>
              <a:rPr lang="en-US" sz="3200" b="1" dirty="0" err="1">
                <a:solidFill>
                  <a:schemeClr val="accent6"/>
                </a:solidFill>
              </a:rPr>
              <a:t>docs.globus.org</a:t>
            </a:r>
            <a:r>
              <a:rPr lang="en-US" sz="3200" b="1" dirty="0">
                <a:solidFill>
                  <a:schemeClr val="accent6"/>
                </a:solidFill>
              </a:rPr>
              <a:t>/modern-research-data-portal/</a:t>
            </a:r>
          </a:p>
        </p:txBody>
      </p:sp>
    </p:spTree>
    <p:extLst>
      <p:ext uri="{BB962C8B-B14F-4D97-AF65-F5344CB8AC3E}">
        <p14:creationId xmlns:p14="http://schemas.microsoft.com/office/powerpoint/2010/main" val="1885621861"/>
      </p:ext>
    </p:extLst>
  </p:cSld>
  <p:clrMapOvr>
    <a:masterClrMapping/>
  </p:clrMapOvr>
  <p:transition advClick="0" advTm="5000">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a:xfrm>
            <a:off x="5022036" y="5483596"/>
            <a:ext cx="3451034" cy="1157457"/>
          </a:xfrm>
          <a:prstGeom prst="roundRect">
            <a:avLst>
              <a:gd name="adj" fmla="val 4173"/>
            </a:avLst>
          </a:prstGeom>
          <a:solidFill>
            <a:schemeClr val="bg2">
              <a:lumMod val="75000"/>
            </a:schemeClr>
          </a:solidFill>
          <a:ln>
            <a:solidFill>
              <a:schemeClr val="bg2">
                <a:lumMod val="90000"/>
              </a:schemeClr>
            </a:solidFill>
          </a:ln>
        </p:spPr>
        <p:style>
          <a:lnRef idx="1">
            <a:schemeClr val="accent1"/>
          </a:lnRef>
          <a:fillRef idx="3">
            <a:schemeClr val="accent1"/>
          </a:fillRef>
          <a:effectRef idx="2">
            <a:schemeClr val="accent1"/>
          </a:effectRef>
          <a:fontRef idx="minor">
            <a:schemeClr val="lt1"/>
          </a:fontRef>
        </p:style>
        <p:txBody>
          <a:bodyPr rtlCol="0" anchor="b"/>
          <a:lstStyle/>
          <a:p>
            <a:pPr algn="r"/>
            <a:r>
              <a:rPr lang="en-US" b="1" dirty="0">
                <a:solidFill>
                  <a:schemeClr val="tx1">
                    <a:lumMod val="85000"/>
                    <a:lumOff val="15000"/>
                  </a:schemeClr>
                </a:solidFill>
                <a:latin typeface="Arial" charset="0"/>
                <a:ea typeface="Arial" charset="0"/>
                <a:cs typeface="Arial" charset="0"/>
              </a:rPr>
              <a:t>Science DMZ</a:t>
            </a:r>
            <a:endParaRPr lang="en-US" dirty="0">
              <a:solidFill>
                <a:schemeClr val="tx1"/>
              </a:solidFill>
              <a:latin typeface="Arial" charset="0"/>
              <a:ea typeface="Arial" charset="0"/>
              <a:cs typeface="Arial" charset="0"/>
            </a:endParaRPr>
          </a:p>
        </p:txBody>
      </p:sp>
      <p:sp>
        <p:nvSpPr>
          <p:cNvPr id="70" name="Rounded Rectangle 69"/>
          <p:cNvSpPr/>
          <p:nvPr/>
        </p:nvSpPr>
        <p:spPr>
          <a:xfrm>
            <a:off x="5022037" y="4053949"/>
            <a:ext cx="2557323" cy="1186781"/>
          </a:xfrm>
          <a:prstGeom prst="roundRect">
            <a:avLst>
              <a:gd name="adj" fmla="val 4173"/>
            </a:avLst>
          </a:prstGeom>
          <a:solidFill>
            <a:schemeClr val="bg2">
              <a:lumMod val="75000"/>
            </a:schemeClr>
          </a:solidFill>
          <a:ln>
            <a:solidFill>
              <a:schemeClr val="bg2">
                <a:lumMod val="90000"/>
              </a:schemeClr>
            </a:solidFill>
          </a:ln>
        </p:spPr>
        <p:style>
          <a:lnRef idx="1">
            <a:schemeClr val="accent1"/>
          </a:lnRef>
          <a:fillRef idx="3">
            <a:schemeClr val="accent1"/>
          </a:fillRef>
          <a:effectRef idx="2">
            <a:schemeClr val="accent1"/>
          </a:effectRef>
          <a:fontRef idx="minor">
            <a:schemeClr val="lt1"/>
          </a:fontRef>
        </p:style>
        <p:txBody>
          <a:bodyPr rtlCol="0" anchor="b"/>
          <a:lstStyle/>
          <a:p>
            <a:pPr algn="r"/>
            <a:r>
              <a:rPr lang="en-US" b="1" dirty="0">
                <a:solidFill>
                  <a:schemeClr val="tx1">
                    <a:lumMod val="85000"/>
                    <a:lumOff val="15000"/>
                  </a:schemeClr>
                </a:solidFill>
                <a:latin typeface="Arial" charset="0"/>
                <a:ea typeface="Arial" charset="0"/>
                <a:cs typeface="Arial" charset="0"/>
              </a:rPr>
              <a:t>Firewall</a:t>
            </a:r>
            <a:endParaRPr lang="en-US" dirty="0">
              <a:solidFill>
                <a:schemeClr val="tx1"/>
              </a:solidFill>
              <a:latin typeface="Arial" charset="0"/>
              <a:ea typeface="Arial" charset="0"/>
              <a:cs typeface="Arial" charset="0"/>
            </a:endParaRPr>
          </a:p>
        </p:txBody>
      </p:sp>
      <p:sp>
        <p:nvSpPr>
          <p:cNvPr id="66" name="Rounded Rectangle 65"/>
          <p:cNvSpPr/>
          <p:nvPr/>
        </p:nvSpPr>
        <p:spPr>
          <a:xfrm>
            <a:off x="2494245" y="3196355"/>
            <a:ext cx="1630008" cy="3370035"/>
          </a:xfrm>
          <a:prstGeom prst="roundRect">
            <a:avLst>
              <a:gd name="adj" fmla="val 2954"/>
            </a:avLst>
          </a:prstGeom>
          <a:solidFill>
            <a:schemeClr val="bg2">
              <a:lumMod val="75000"/>
            </a:schemeClr>
          </a:solidFill>
          <a:ln>
            <a:solidFill>
              <a:schemeClr val="bg2">
                <a:lumMod val="9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br>
              <a:rPr lang="en-US" b="1" dirty="0">
                <a:solidFill>
                  <a:schemeClr val="tx1">
                    <a:lumMod val="85000"/>
                    <a:lumOff val="15000"/>
                  </a:schemeClr>
                </a:solidFill>
                <a:latin typeface="Arial" charset="0"/>
                <a:ea typeface="Arial" charset="0"/>
                <a:cs typeface="Arial" charset="0"/>
              </a:rPr>
            </a:br>
            <a:br>
              <a:rPr lang="en-US" b="1" dirty="0">
                <a:solidFill>
                  <a:schemeClr val="tx1">
                    <a:lumMod val="85000"/>
                    <a:lumOff val="15000"/>
                  </a:schemeClr>
                </a:solidFill>
                <a:latin typeface="Arial" charset="0"/>
                <a:ea typeface="Arial" charset="0"/>
                <a:cs typeface="Arial" charset="0"/>
              </a:rPr>
            </a:br>
            <a:r>
              <a:rPr lang="en-US" b="1" dirty="0">
                <a:solidFill>
                  <a:schemeClr val="tx1">
                    <a:lumMod val="85000"/>
                    <a:lumOff val="15000"/>
                  </a:schemeClr>
                </a:solidFill>
                <a:latin typeface="Arial" charset="0"/>
                <a:ea typeface="Arial" charset="0"/>
                <a:cs typeface="Arial" charset="0"/>
              </a:rPr>
              <a:t>Desktop</a:t>
            </a:r>
          </a:p>
          <a:p>
            <a:pPr algn="ctr"/>
            <a:endParaRPr lang="en-US" b="1" dirty="0">
              <a:solidFill>
                <a:schemeClr val="tx1">
                  <a:lumMod val="85000"/>
                  <a:lumOff val="15000"/>
                </a:schemeClr>
              </a:solidFill>
              <a:latin typeface="Arial" charset="0"/>
              <a:ea typeface="Arial" charset="0"/>
              <a:cs typeface="Arial" charset="0"/>
            </a:endParaRPr>
          </a:p>
        </p:txBody>
      </p:sp>
      <p:sp>
        <p:nvSpPr>
          <p:cNvPr id="55" name="Rounded Rectangle 54"/>
          <p:cNvSpPr/>
          <p:nvPr/>
        </p:nvSpPr>
        <p:spPr>
          <a:xfrm>
            <a:off x="5022036" y="2204411"/>
            <a:ext cx="4243884" cy="1639828"/>
          </a:xfrm>
          <a:prstGeom prst="roundRect">
            <a:avLst>
              <a:gd name="adj" fmla="val 2410"/>
            </a:avLst>
          </a:prstGeom>
          <a:solidFill>
            <a:schemeClr val="bg2">
              <a:lumMod val="75000"/>
            </a:schemeClr>
          </a:solidFill>
          <a:ln>
            <a:solidFill>
              <a:schemeClr val="bg2">
                <a:lumMod val="90000"/>
              </a:schemeClr>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r"/>
            <a:r>
              <a:rPr lang="en-US" b="1" dirty="0">
                <a:solidFill>
                  <a:schemeClr val="tx1">
                    <a:lumMod val="85000"/>
                    <a:lumOff val="15000"/>
                  </a:schemeClr>
                </a:solidFill>
                <a:latin typeface="Arial" charset="0"/>
                <a:ea typeface="Arial" charset="0"/>
                <a:cs typeface="Arial" charset="0"/>
              </a:rPr>
              <a:t>Globus</a:t>
            </a:r>
          </a:p>
          <a:p>
            <a:pPr algn="r"/>
            <a:r>
              <a:rPr lang="en-US" b="1" dirty="0">
                <a:solidFill>
                  <a:schemeClr val="tx1">
                    <a:lumMod val="85000"/>
                    <a:lumOff val="15000"/>
                  </a:schemeClr>
                </a:solidFill>
                <a:latin typeface="Arial" charset="0"/>
                <a:ea typeface="Arial" charset="0"/>
                <a:cs typeface="Arial" charset="0"/>
              </a:rPr>
              <a:t>Cloud</a:t>
            </a:r>
          </a:p>
        </p:txBody>
      </p:sp>
      <p:sp>
        <p:nvSpPr>
          <p:cNvPr id="2" name="Title 1"/>
          <p:cNvSpPr>
            <a:spLocks noGrp="1"/>
          </p:cNvSpPr>
          <p:nvPr>
            <p:ph type="title"/>
          </p:nvPr>
        </p:nvSpPr>
        <p:spPr/>
        <p:txBody>
          <a:bodyPr>
            <a:normAutofit/>
          </a:bodyPr>
          <a:lstStyle/>
          <a:p>
            <a:r>
              <a:rPr lang="en-US" dirty="0">
                <a:latin typeface="Arial" charset="0"/>
                <a:ea typeface="Arial" charset="0"/>
                <a:cs typeface="Arial" charset="0"/>
              </a:rPr>
              <a:t>Prototypical research data portal</a:t>
            </a:r>
          </a:p>
        </p:txBody>
      </p:sp>
      <p:sp>
        <p:nvSpPr>
          <p:cNvPr id="4" name="Slide Number Placeholder 3"/>
          <p:cNvSpPr>
            <a:spLocks noGrp="1"/>
          </p:cNvSpPr>
          <p:nvPr>
            <p:ph type="sldNum" sz="quarter" idx="12"/>
          </p:nvPr>
        </p:nvSpPr>
        <p:spPr/>
        <p:txBody>
          <a:bodyPr/>
          <a:lstStyle/>
          <a:p>
            <a:fld id="{F9A62DDD-3F5F-554E-8F55-F59D7AC7F5D2}" type="slidenum">
              <a:rPr lang="en-US" smtClean="0">
                <a:latin typeface="Arial" charset="0"/>
                <a:ea typeface="Arial" charset="0"/>
                <a:cs typeface="Arial" charset="0"/>
              </a:rPr>
              <a:pPr/>
              <a:t>43</a:t>
            </a:fld>
            <a:endParaRPr lang="en-US" dirty="0">
              <a:latin typeface="Arial" charset="0"/>
              <a:ea typeface="Arial" charset="0"/>
              <a:cs typeface="Arial" charset="0"/>
            </a:endParaRPr>
          </a:p>
        </p:txBody>
      </p:sp>
      <p:pic>
        <p:nvPicPr>
          <p:cNvPr id="25" name="Picture 24" descr="femaleuse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4853" y="2427482"/>
            <a:ext cx="685259" cy="685261"/>
          </a:xfrm>
          <a:prstGeom prst="rect">
            <a:avLst/>
          </a:prstGeom>
        </p:spPr>
      </p:pic>
      <p:cxnSp>
        <p:nvCxnSpPr>
          <p:cNvPr id="28" name="Straight Arrow Connector 27"/>
          <p:cNvCxnSpPr>
            <a:stCxn id="51" idx="2"/>
            <a:endCxn id="69" idx="0"/>
          </p:cNvCxnSpPr>
          <p:nvPr/>
        </p:nvCxnSpPr>
        <p:spPr>
          <a:xfrm flipH="1">
            <a:off x="6169055" y="3738388"/>
            <a:ext cx="102" cy="447422"/>
          </a:xfrm>
          <a:prstGeom prst="straightConnector1">
            <a:avLst/>
          </a:prstGeom>
          <a:ln>
            <a:solidFill>
              <a:srgbClr val="558ED5"/>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057447" y="6207581"/>
            <a:ext cx="1196458" cy="2083"/>
          </a:xfrm>
          <a:prstGeom prst="straightConnector1">
            <a:avLst/>
          </a:prstGeom>
          <a:ln>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36" name="Picture 35" descr="1195437711991895099Machovka_harddisk.svg.hi.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09923" y="5643334"/>
            <a:ext cx="570391" cy="612302"/>
          </a:xfrm>
          <a:prstGeom prst="rect">
            <a:avLst/>
          </a:prstGeom>
        </p:spPr>
      </p:pic>
      <p:cxnSp>
        <p:nvCxnSpPr>
          <p:cNvPr id="53" name="Straight Arrow Connector 52"/>
          <p:cNvCxnSpPr>
            <a:stCxn id="36" idx="3"/>
            <a:endCxn id="92" idx="1"/>
          </p:cNvCxnSpPr>
          <p:nvPr/>
        </p:nvCxnSpPr>
        <p:spPr>
          <a:xfrm flipV="1">
            <a:off x="7780314" y="5946075"/>
            <a:ext cx="1067531" cy="3411"/>
          </a:xfrm>
          <a:prstGeom prst="straightConnector1">
            <a:avLst/>
          </a:prstGeom>
          <a:ln>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927834" y="2721474"/>
            <a:ext cx="773156" cy="307777"/>
          </a:xfrm>
          <a:prstGeom prst="rect">
            <a:avLst/>
          </a:prstGeom>
          <a:noFill/>
        </p:spPr>
        <p:txBody>
          <a:bodyPr wrap="none" rtlCol="0">
            <a:spAutoFit/>
          </a:bodyPr>
          <a:lstStyle/>
          <a:p>
            <a:r>
              <a:rPr lang="en-US" sz="1400" b="1" dirty="0">
                <a:solidFill>
                  <a:schemeClr val="accent6">
                    <a:lumMod val="75000"/>
                  </a:schemeClr>
                </a:solidFill>
                <a:ea typeface="Arial" charset="0"/>
                <a:cs typeface="Arial" charset="0"/>
              </a:rPr>
              <a:t>HTTPS</a:t>
            </a:r>
          </a:p>
        </p:txBody>
      </p:sp>
      <p:sp>
        <p:nvSpPr>
          <p:cNvPr id="35" name="TextBox 34"/>
          <p:cNvSpPr txBox="1"/>
          <p:nvPr/>
        </p:nvSpPr>
        <p:spPr>
          <a:xfrm>
            <a:off x="8473071" y="5085872"/>
            <a:ext cx="891591" cy="307777"/>
          </a:xfrm>
          <a:prstGeom prst="rect">
            <a:avLst/>
          </a:prstGeom>
          <a:noFill/>
        </p:spPr>
        <p:txBody>
          <a:bodyPr wrap="none" rtlCol="0">
            <a:spAutoFit/>
          </a:bodyPr>
          <a:lstStyle/>
          <a:p>
            <a:r>
              <a:rPr lang="en-US" sz="1400" b="1" dirty="0">
                <a:solidFill>
                  <a:schemeClr val="bg1"/>
                </a:solidFill>
                <a:ea typeface="Arial" charset="0"/>
                <a:cs typeface="Arial" charset="0"/>
              </a:rPr>
              <a:t>GridFTP</a:t>
            </a:r>
          </a:p>
        </p:txBody>
      </p:sp>
      <p:sp>
        <p:nvSpPr>
          <p:cNvPr id="38" name="TextBox 37"/>
          <p:cNvSpPr txBox="1"/>
          <p:nvPr/>
        </p:nvSpPr>
        <p:spPr>
          <a:xfrm>
            <a:off x="7554903" y="4223558"/>
            <a:ext cx="660244" cy="307777"/>
          </a:xfrm>
          <a:prstGeom prst="rect">
            <a:avLst/>
          </a:prstGeom>
          <a:noFill/>
        </p:spPr>
        <p:txBody>
          <a:bodyPr wrap="none" rtlCol="0">
            <a:spAutoFit/>
          </a:bodyPr>
          <a:lstStyle/>
          <a:p>
            <a:r>
              <a:rPr lang="en-US" sz="1400" b="1" dirty="0">
                <a:solidFill>
                  <a:srgbClr val="558ED5"/>
                </a:solidFill>
                <a:ea typeface="Arial" charset="0"/>
                <a:cs typeface="Arial" charset="0"/>
              </a:rPr>
              <a:t>REST</a:t>
            </a:r>
          </a:p>
        </p:txBody>
      </p:sp>
      <p:sp>
        <p:nvSpPr>
          <p:cNvPr id="68" name="Rounded Rectangle 67"/>
          <p:cNvSpPr/>
          <p:nvPr/>
        </p:nvSpPr>
        <p:spPr>
          <a:xfrm>
            <a:off x="8847846" y="4185810"/>
            <a:ext cx="1478239"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charset="0"/>
                <a:ea typeface="Arial" charset="0"/>
                <a:cs typeface="Arial" charset="0"/>
              </a:rPr>
              <a:t>Other Services</a:t>
            </a:r>
          </a:p>
        </p:txBody>
      </p:sp>
      <p:sp>
        <p:nvSpPr>
          <p:cNvPr id="40" name="Rounded Rectangle 39"/>
          <p:cNvSpPr/>
          <p:nvPr/>
        </p:nvSpPr>
        <p:spPr>
          <a:xfrm>
            <a:off x="5022037" y="1014276"/>
            <a:ext cx="2457165" cy="1087111"/>
          </a:xfrm>
          <a:prstGeom prst="roundRect">
            <a:avLst>
              <a:gd name="adj" fmla="val 4956"/>
            </a:avLst>
          </a:prstGeom>
          <a:solidFill>
            <a:schemeClr val="bg2">
              <a:lumMod val="75000"/>
            </a:schemeClr>
          </a:solidFill>
          <a:ln>
            <a:solidFill>
              <a:schemeClr val="bg2">
                <a:lumMod val="9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charset="0"/>
              <a:ea typeface="Arial" charset="0"/>
              <a:cs typeface="Arial" charset="0"/>
            </a:endParaRPr>
          </a:p>
        </p:txBody>
      </p:sp>
      <p:sp>
        <p:nvSpPr>
          <p:cNvPr id="42" name="Rounded Rectangle 41"/>
          <p:cNvSpPr/>
          <p:nvPr/>
        </p:nvSpPr>
        <p:spPr>
          <a:xfrm>
            <a:off x="5454490" y="1327104"/>
            <a:ext cx="1478239"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charset="0"/>
              <a:ea typeface="Arial" charset="0"/>
              <a:cs typeface="Arial" charset="0"/>
            </a:endParaRPr>
          </a:p>
        </p:txBody>
      </p:sp>
      <p:sp>
        <p:nvSpPr>
          <p:cNvPr id="46" name="Rounded Rectangle 45"/>
          <p:cNvSpPr/>
          <p:nvPr/>
        </p:nvSpPr>
        <p:spPr>
          <a:xfrm>
            <a:off x="5353990" y="1214690"/>
            <a:ext cx="1478239"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charset="0"/>
              <a:ea typeface="Arial" charset="0"/>
              <a:cs typeface="Arial" charset="0"/>
            </a:endParaRPr>
          </a:p>
        </p:txBody>
      </p:sp>
      <p:sp>
        <p:nvSpPr>
          <p:cNvPr id="47" name="Rounded Rectangle 46"/>
          <p:cNvSpPr/>
          <p:nvPr/>
        </p:nvSpPr>
        <p:spPr>
          <a:xfrm>
            <a:off x="5261244" y="1105407"/>
            <a:ext cx="1478239"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charset="0"/>
                <a:ea typeface="Arial" charset="0"/>
                <a:cs typeface="Arial" charset="0"/>
              </a:rPr>
              <a:t>Identity Provider</a:t>
            </a:r>
          </a:p>
        </p:txBody>
      </p:sp>
      <p:sp>
        <p:nvSpPr>
          <p:cNvPr id="50" name="Rounded Rectangle 49"/>
          <p:cNvSpPr/>
          <p:nvPr/>
        </p:nvSpPr>
        <p:spPr>
          <a:xfrm>
            <a:off x="5253905" y="2307732"/>
            <a:ext cx="1828444"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charset="0"/>
                <a:ea typeface="Arial" charset="0"/>
                <a:cs typeface="Arial" charset="0"/>
              </a:rPr>
              <a:t>Globus Web Helper Pages</a:t>
            </a:r>
          </a:p>
        </p:txBody>
      </p:sp>
      <p:sp>
        <p:nvSpPr>
          <p:cNvPr id="51" name="Rounded Rectangle 50"/>
          <p:cNvSpPr/>
          <p:nvPr/>
        </p:nvSpPr>
        <p:spPr>
          <a:xfrm>
            <a:off x="5245805" y="3089170"/>
            <a:ext cx="1846704"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charset="0"/>
                <a:ea typeface="Arial" charset="0"/>
                <a:cs typeface="Arial" charset="0"/>
              </a:rPr>
              <a:t>Globus Auth</a:t>
            </a:r>
          </a:p>
        </p:txBody>
      </p:sp>
      <p:sp>
        <p:nvSpPr>
          <p:cNvPr id="52" name="Rounded Rectangle 51"/>
          <p:cNvSpPr/>
          <p:nvPr/>
        </p:nvSpPr>
        <p:spPr>
          <a:xfrm>
            <a:off x="7579361" y="3092169"/>
            <a:ext cx="1498041"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charset="0"/>
                <a:ea typeface="Arial" charset="0"/>
                <a:cs typeface="Arial" charset="0"/>
              </a:rPr>
              <a:t>Globus Transfer</a:t>
            </a:r>
          </a:p>
        </p:txBody>
      </p:sp>
      <p:sp>
        <p:nvSpPr>
          <p:cNvPr id="59" name="Rounded Rectangle 58"/>
          <p:cNvSpPr/>
          <p:nvPr/>
        </p:nvSpPr>
        <p:spPr>
          <a:xfrm>
            <a:off x="2568363" y="3293726"/>
            <a:ext cx="1478239"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charset="0"/>
                <a:ea typeface="Arial" charset="0"/>
                <a:cs typeface="Arial" charset="0"/>
              </a:rPr>
              <a:t>Browser</a:t>
            </a:r>
          </a:p>
        </p:txBody>
      </p:sp>
      <p:sp>
        <p:nvSpPr>
          <p:cNvPr id="65" name="Rounded Rectangle 64"/>
          <p:cNvSpPr/>
          <p:nvPr/>
        </p:nvSpPr>
        <p:spPr>
          <a:xfrm>
            <a:off x="2568363" y="5602697"/>
            <a:ext cx="1478239" cy="860161"/>
          </a:xfrm>
          <a:prstGeom prst="roundRect">
            <a:avLst>
              <a:gd name="adj" fmla="val 6446"/>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charset="0"/>
                <a:ea typeface="Arial" charset="0"/>
                <a:cs typeface="Arial" charset="0"/>
              </a:rPr>
              <a:t>User’s Endpoint </a:t>
            </a:r>
            <a:r>
              <a:rPr lang="en-US" sz="1400" dirty="0">
                <a:solidFill>
                  <a:schemeClr val="tx1"/>
                </a:solidFill>
                <a:latin typeface="Arial" charset="0"/>
                <a:ea typeface="Arial" charset="0"/>
                <a:cs typeface="Arial" charset="0"/>
              </a:rPr>
              <a:t>(optional)</a:t>
            </a:r>
            <a:endParaRPr lang="en-US" dirty="0">
              <a:solidFill>
                <a:schemeClr val="tx1"/>
              </a:solidFill>
              <a:latin typeface="Arial" charset="0"/>
              <a:ea typeface="Arial" charset="0"/>
              <a:cs typeface="Arial" charset="0"/>
            </a:endParaRPr>
          </a:p>
        </p:txBody>
      </p:sp>
      <p:sp>
        <p:nvSpPr>
          <p:cNvPr id="69" name="Rounded Rectangle 68"/>
          <p:cNvSpPr/>
          <p:nvPr/>
        </p:nvSpPr>
        <p:spPr>
          <a:xfrm>
            <a:off x="5255761" y="4185811"/>
            <a:ext cx="1826588"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charset="0"/>
                <a:ea typeface="Arial" charset="0"/>
                <a:cs typeface="Arial" charset="0"/>
              </a:rPr>
              <a:t>Portal Web Server (Client)</a:t>
            </a:r>
          </a:p>
        </p:txBody>
      </p:sp>
      <p:sp>
        <p:nvSpPr>
          <p:cNvPr id="72" name="Rounded Rectangle 71"/>
          <p:cNvSpPr/>
          <p:nvPr/>
        </p:nvSpPr>
        <p:spPr>
          <a:xfrm>
            <a:off x="5248246" y="5621465"/>
            <a:ext cx="1478239" cy="767667"/>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charset="0"/>
                <a:ea typeface="Arial" charset="0"/>
                <a:cs typeface="Arial" charset="0"/>
              </a:rPr>
              <a:t>Portal Endpoint</a:t>
            </a:r>
          </a:p>
        </p:txBody>
      </p:sp>
      <p:sp>
        <p:nvSpPr>
          <p:cNvPr id="92" name="Rounded Rectangle 91"/>
          <p:cNvSpPr/>
          <p:nvPr/>
        </p:nvSpPr>
        <p:spPr>
          <a:xfrm>
            <a:off x="8847845" y="5621465"/>
            <a:ext cx="1478239"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charset="0"/>
                <a:ea typeface="Arial" charset="0"/>
                <a:cs typeface="Arial" charset="0"/>
              </a:rPr>
              <a:t>Other Endpoints</a:t>
            </a:r>
          </a:p>
        </p:txBody>
      </p:sp>
      <p:cxnSp>
        <p:nvCxnSpPr>
          <p:cNvPr id="97" name="Straight Arrow Connector 96"/>
          <p:cNvCxnSpPr/>
          <p:nvPr/>
        </p:nvCxnSpPr>
        <p:spPr>
          <a:xfrm flipH="1" flipV="1">
            <a:off x="6756964" y="5946075"/>
            <a:ext cx="483438" cy="3411"/>
          </a:xfrm>
          <a:prstGeom prst="straightConnector1">
            <a:avLst/>
          </a:prstGeom>
          <a:ln>
            <a:solidFill>
              <a:srgbClr val="558ED5"/>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00" name="Elbow Connector 99"/>
          <p:cNvCxnSpPr>
            <a:stCxn id="72" idx="0"/>
            <a:endCxn id="52" idx="2"/>
          </p:cNvCxnSpPr>
          <p:nvPr/>
        </p:nvCxnSpPr>
        <p:spPr>
          <a:xfrm rot="5400000" flipH="1" flipV="1">
            <a:off x="6217836" y="3510918"/>
            <a:ext cx="1880077" cy="2341016"/>
          </a:xfrm>
          <a:prstGeom prst="bentConnector3">
            <a:avLst>
              <a:gd name="adj1" fmla="val 13252"/>
            </a:avLst>
          </a:prstGeom>
          <a:ln>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84" name="Elbow Connector 83"/>
          <p:cNvCxnSpPr>
            <a:stCxn id="65" idx="0"/>
            <a:endCxn id="92" idx="0"/>
          </p:cNvCxnSpPr>
          <p:nvPr/>
        </p:nvCxnSpPr>
        <p:spPr>
          <a:xfrm rot="16200000" flipH="1">
            <a:off x="6437839" y="2472339"/>
            <a:ext cx="18768" cy="6279482"/>
          </a:xfrm>
          <a:prstGeom prst="bentConnector3">
            <a:avLst>
              <a:gd name="adj1" fmla="val -1218031"/>
            </a:avLst>
          </a:prstGeom>
          <a:ln>
            <a:solidFill>
              <a:schemeClr val="bg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9" idx="3"/>
            <a:endCxn id="68" idx="1"/>
          </p:cNvCxnSpPr>
          <p:nvPr/>
        </p:nvCxnSpPr>
        <p:spPr>
          <a:xfrm flipV="1">
            <a:off x="7082349" y="4510420"/>
            <a:ext cx="1765496" cy="1"/>
          </a:xfrm>
          <a:prstGeom prst="straightConnector1">
            <a:avLst/>
          </a:prstGeom>
          <a:ln>
            <a:solidFill>
              <a:srgbClr val="558ED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Elbow Connector 111"/>
          <p:cNvCxnSpPr>
            <a:stCxn id="68" idx="0"/>
            <a:endCxn id="52" idx="3"/>
          </p:cNvCxnSpPr>
          <p:nvPr/>
        </p:nvCxnSpPr>
        <p:spPr>
          <a:xfrm rot="16200000" flipV="1">
            <a:off x="8947669" y="3546512"/>
            <a:ext cx="769031" cy="509564"/>
          </a:xfrm>
          <a:prstGeom prst="bentConnector2">
            <a:avLst/>
          </a:prstGeom>
          <a:ln>
            <a:solidFill>
              <a:srgbClr val="558ED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4" name="Elbow Connector 113"/>
          <p:cNvCxnSpPr>
            <a:stCxn id="69" idx="3"/>
            <a:endCxn id="52" idx="1"/>
          </p:cNvCxnSpPr>
          <p:nvPr/>
        </p:nvCxnSpPr>
        <p:spPr>
          <a:xfrm flipV="1">
            <a:off x="7082350" y="3416778"/>
            <a:ext cx="497011" cy="1093642"/>
          </a:xfrm>
          <a:prstGeom prst="bentConnector3">
            <a:avLst>
              <a:gd name="adj1" fmla="val 50000"/>
            </a:avLst>
          </a:prstGeom>
          <a:ln>
            <a:solidFill>
              <a:srgbClr val="558ED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Elbow Connector 124"/>
          <p:cNvCxnSpPr>
            <a:stCxn id="59" idx="3"/>
            <a:endCxn id="50" idx="1"/>
          </p:cNvCxnSpPr>
          <p:nvPr/>
        </p:nvCxnSpPr>
        <p:spPr>
          <a:xfrm flipV="1">
            <a:off x="4046601" y="2632341"/>
            <a:ext cx="1207304" cy="985994"/>
          </a:xfrm>
          <a:prstGeom prst="bentConnector3">
            <a:avLst>
              <a:gd name="adj1" fmla="val 50000"/>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Elbow Connector 127"/>
          <p:cNvCxnSpPr>
            <a:endCxn id="51" idx="1"/>
          </p:cNvCxnSpPr>
          <p:nvPr/>
        </p:nvCxnSpPr>
        <p:spPr>
          <a:xfrm flipV="1">
            <a:off x="4057447" y="3413780"/>
            <a:ext cx="1188358" cy="204555"/>
          </a:xfrm>
          <a:prstGeom prst="bentConnector3">
            <a:avLst>
              <a:gd name="adj1" fmla="val 50000"/>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1" name="Elbow Connector 120"/>
          <p:cNvCxnSpPr>
            <a:stCxn id="59" idx="3"/>
            <a:endCxn id="47" idx="1"/>
          </p:cNvCxnSpPr>
          <p:nvPr/>
        </p:nvCxnSpPr>
        <p:spPr>
          <a:xfrm flipV="1">
            <a:off x="4046601" y="1430017"/>
            <a:ext cx="1214642" cy="2188319"/>
          </a:xfrm>
          <a:prstGeom prst="bentConnector3">
            <a:avLst>
              <a:gd name="adj1" fmla="val 50000"/>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4" name="Elbow Connector 133"/>
          <p:cNvCxnSpPr>
            <a:stCxn id="59" idx="3"/>
            <a:endCxn id="69" idx="1"/>
          </p:cNvCxnSpPr>
          <p:nvPr/>
        </p:nvCxnSpPr>
        <p:spPr>
          <a:xfrm>
            <a:off x="4046601" y="3618336"/>
            <a:ext cx="1209160" cy="892085"/>
          </a:xfrm>
          <a:prstGeom prst="bentConnector3">
            <a:avLst>
              <a:gd name="adj1" fmla="val 50000"/>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Elbow Connector 130"/>
          <p:cNvCxnSpPr>
            <a:stCxn id="59" idx="3"/>
            <a:endCxn id="72" idx="1"/>
          </p:cNvCxnSpPr>
          <p:nvPr/>
        </p:nvCxnSpPr>
        <p:spPr>
          <a:xfrm>
            <a:off x="4046601" y="3618336"/>
            <a:ext cx="1201644" cy="2386963"/>
          </a:xfrm>
          <a:prstGeom prst="bentConnector3">
            <a:avLst>
              <a:gd name="adj1" fmla="val 50000"/>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628" y="3263412"/>
            <a:ext cx="670376" cy="307777"/>
          </a:xfrm>
          <a:prstGeom prst="rect">
            <a:avLst/>
          </a:prstGeom>
          <a:noFill/>
          <a:ln>
            <a:noFill/>
          </a:ln>
        </p:spPr>
        <p:txBody>
          <a:bodyPr wrap="none" rtlCol="0">
            <a:spAutoFit/>
          </a:bodyPr>
          <a:lstStyle/>
          <a:p>
            <a:r>
              <a:rPr lang="en-US" sz="1400" b="1" dirty="0">
                <a:solidFill>
                  <a:schemeClr val="accent6">
                    <a:lumMod val="75000"/>
                  </a:schemeClr>
                </a:solidFill>
                <a:ea typeface="Arial" charset="0"/>
                <a:cs typeface="Arial" charset="0"/>
              </a:rPr>
              <a:t>Login</a:t>
            </a:r>
          </a:p>
        </p:txBody>
      </p:sp>
      <p:sp>
        <p:nvSpPr>
          <p:cNvPr id="43" name="Rounded Rectangle 42"/>
          <p:cNvSpPr/>
          <p:nvPr/>
        </p:nvSpPr>
        <p:spPr>
          <a:xfrm>
            <a:off x="2597766" y="4064860"/>
            <a:ext cx="1478239"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charset="0"/>
                <a:ea typeface="Arial" charset="0"/>
                <a:cs typeface="Arial" charset="0"/>
              </a:rPr>
              <a:t>Applications</a:t>
            </a:r>
          </a:p>
        </p:txBody>
      </p:sp>
    </p:spTree>
    <p:extLst>
      <p:ext uri="{BB962C8B-B14F-4D97-AF65-F5344CB8AC3E}">
        <p14:creationId xmlns:p14="http://schemas.microsoft.com/office/powerpoint/2010/main" val="1446796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Distribution: ARM Climate Research Facility</a:t>
            </a:r>
          </a:p>
        </p:txBody>
      </p:sp>
      <p:sp>
        <p:nvSpPr>
          <p:cNvPr id="4" name="Slide Number Placeholder 3"/>
          <p:cNvSpPr>
            <a:spLocks noGrp="1"/>
          </p:cNvSpPr>
          <p:nvPr>
            <p:ph type="sldNum" sz="quarter" idx="12"/>
          </p:nvPr>
        </p:nvSpPr>
        <p:spPr/>
        <p:txBody>
          <a:bodyPr/>
          <a:lstStyle/>
          <a:p>
            <a:fld id="{F9A62DDD-3F5F-554E-8F55-F59D7AC7F5D2}" type="slidenum">
              <a:rPr lang="en-US" smtClean="0"/>
              <a:pPr/>
              <a:t>44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4529" y="1305159"/>
            <a:ext cx="9696620" cy="5274110"/>
          </a:xfrm>
          <a:prstGeom prst="rect">
            <a:avLst/>
          </a:prstGeom>
          <a:ln w="28575">
            <a:solidFill>
              <a:schemeClr val="tx2">
                <a:lumMod val="20000"/>
                <a:lumOff val="80000"/>
              </a:schemeClr>
            </a:solidFill>
          </a:ln>
        </p:spPr>
      </p:pic>
    </p:spTree>
    <p:extLst>
      <p:ext uri="{BB962C8B-B14F-4D97-AF65-F5344CB8AC3E}">
        <p14:creationId xmlns:p14="http://schemas.microsoft.com/office/powerpoint/2010/main" val="3491389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79024" y="1221846"/>
            <a:ext cx="7469579" cy="5199946"/>
          </a:xfrm>
          <a:prstGeom prst="rect">
            <a:avLst/>
          </a:prstGeom>
          <a:ln w="28575">
            <a:solidFill>
              <a:schemeClr val="tx2">
                <a:lumMod val="20000"/>
                <a:lumOff val="80000"/>
              </a:schemeClr>
            </a:solidFill>
          </a:ln>
        </p:spPr>
      </p:pic>
      <p:sp>
        <p:nvSpPr>
          <p:cNvPr id="2" name="Title 1"/>
          <p:cNvSpPr>
            <a:spLocks noGrp="1"/>
          </p:cNvSpPr>
          <p:nvPr>
            <p:ph type="title"/>
          </p:nvPr>
        </p:nvSpPr>
        <p:spPr>
          <a:xfrm>
            <a:off x="1230723" y="0"/>
            <a:ext cx="10976517" cy="1143000"/>
          </a:xfrm>
        </p:spPr>
        <p:txBody>
          <a:bodyPr>
            <a:normAutofit fontScale="90000"/>
          </a:bodyPr>
          <a:lstStyle/>
          <a:p>
            <a:r>
              <a:rPr lang="en-US" dirty="0"/>
              <a:t>Analysis Workflow Integration: </a:t>
            </a:r>
            <a:r>
              <a:rPr lang="en-US" dirty="0" err="1"/>
              <a:t>Wellcome</a:t>
            </a:r>
            <a:r>
              <a:rPr lang="en-US" dirty="0"/>
              <a:t> Sanger</a:t>
            </a:r>
          </a:p>
        </p:txBody>
      </p:sp>
    </p:spTree>
    <p:extLst>
      <p:ext uri="{BB962C8B-B14F-4D97-AF65-F5344CB8AC3E}">
        <p14:creationId xmlns:p14="http://schemas.microsoft.com/office/powerpoint/2010/main" val="3298232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715009" y="1823097"/>
            <a:ext cx="2407517" cy="1385412"/>
          </a:xfrm>
          <a:prstGeom prst="rect">
            <a:avLst/>
          </a:prstGeom>
        </p:spPr>
      </p:pic>
      <p:sp>
        <p:nvSpPr>
          <p:cNvPr id="2" name="Title 1"/>
          <p:cNvSpPr>
            <a:spLocks noGrp="1"/>
          </p:cNvSpPr>
          <p:nvPr>
            <p:ph type="title"/>
          </p:nvPr>
        </p:nvSpPr>
        <p:spPr/>
        <p:txBody>
          <a:bodyPr>
            <a:normAutofit/>
          </a:bodyPr>
          <a:lstStyle/>
          <a:p>
            <a:r>
              <a:rPr lang="en-US"/>
              <a:t>Globus Helper Pages</a:t>
            </a:r>
          </a:p>
        </p:txBody>
      </p:sp>
      <p:sp>
        <p:nvSpPr>
          <p:cNvPr id="3" name="Content Placeholder 2"/>
          <p:cNvSpPr>
            <a:spLocks noGrp="1"/>
          </p:cNvSpPr>
          <p:nvPr>
            <p:ph idx="1"/>
          </p:nvPr>
        </p:nvSpPr>
        <p:spPr>
          <a:xfrm>
            <a:off x="506994" y="1143001"/>
            <a:ext cx="9703806" cy="5632702"/>
          </a:xfrm>
        </p:spPr>
        <p:txBody>
          <a:bodyPr>
            <a:normAutofit fontScale="92500" lnSpcReduction="10000"/>
          </a:bodyPr>
          <a:lstStyle/>
          <a:p>
            <a:r>
              <a:rPr lang="en-US"/>
              <a:t>Globus pages designed for use by your web apps</a:t>
            </a:r>
          </a:p>
          <a:p>
            <a:pPr lvl="1"/>
            <a:r>
              <a:rPr lang="en-US"/>
              <a:t>Browse Endpoint</a:t>
            </a:r>
          </a:p>
          <a:p>
            <a:pPr lvl="1"/>
            <a:r>
              <a:rPr lang="en-US"/>
              <a:t>Activate Endpoint</a:t>
            </a:r>
          </a:p>
          <a:p>
            <a:pPr lvl="1"/>
            <a:r>
              <a:rPr lang="en-US"/>
              <a:t>Select Group</a:t>
            </a:r>
          </a:p>
          <a:p>
            <a:pPr lvl="1"/>
            <a:r>
              <a:rPr lang="en-US"/>
              <a:t>Manage Identities</a:t>
            </a:r>
          </a:p>
          <a:p>
            <a:pPr lvl="1"/>
            <a:r>
              <a:rPr lang="en-US"/>
              <a:t>Manage Consents</a:t>
            </a:r>
          </a:p>
          <a:p>
            <a:pPr lvl="1"/>
            <a:r>
              <a:rPr lang="en-US"/>
              <a:t>Logout</a:t>
            </a:r>
          </a:p>
          <a:p>
            <a:endParaRPr lang="en-US"/>
          </a:p>
          <a:p>
            <a:endParaRPr lang="en-US"/>
          </a:p>
          <a:p>
            <a:endParaRPr lang="en-US"/>
          </a:p>
          <a:p>
            <a:pPr marL="0" indent="0" algn="ctr">
              <a:buNone/>
            </a:pPr>
            <a:r>
              <a:rPr lang="en-US" err="1">
                <a:solidFill>
                  <a:schemeClr val="accent6"/>
                </a:solidFill>
              </a:rPr>
              <a:t>docs.globus.org</a:t>
            </a:r>
            <a:r>
              <a:rPr lang="en-US">
                <a:solidFill>
                  <a:schemeClr val="accent6"/>
                </a:solidFill>
              </a:rPr>
              <a:t>/</a:t>
            </a:r>
            <a:r>
              <a:rPr lang="en-US" err="1">
                <a:solidFill>
                  <a:schemeClr val="accent6"/>
                </a:solidFill>
              </a:rPr>
              <a:t>api</a:t>
            </a:r>
            <a:r>
              <a:rPr lang="en-US">
                <a:solidFill>
                  <a:schemeClr val="accent6"/>
                </a:solidFill>
              </a:rPr>
              <a:t>/helper-pages</a:t>
            </a:r>
            <a:endParaRPr lang="en-US" i="1">
              <a:hlinkClick r:id="rId4"/>
            </a:endParaRPr>
          </a:p>
        </p:txBody>
      </p:sp>
      <p:sp>
        <p:nvSpPr>
          <p:cNvPr id="4" name="Slide Number Placeholder 3"/>
          <p:cNvSpPr>
            <a:spLocks noGrp="1"/>
          </p:cNvSpPr>
          <p:nvPr>
            <p:ph type="sldNum" sz="quarter" idx="12"/>
          </p:nvPr>
        </p:nvSpPr>
        <p:spPr/>
        <p:txBody>
          <a:bodyPr/>
          <a:lstStyle/>
          <a:p>
            <a:fld id="{F9A62DDD-3F5F-554E-8F55-F59D7AC7F5D2}" type="slidenum">
              <a:rPr lang="en-US" smtClean="0"/>
              <a:pPr/>
              <a:t>46</a:t>
            </a:fld>
            <a:endParaRPr lang="en-US"/>
          </a:p>
        </p:txBody>
      </p:sp>
      <p:pic>
        <p:nvPicPr>
          <p:cNvPr id="5" name="Picture 4" descr="Screen Shot 2016-04-15 at 4.27.35 P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13674" y="2436065"/>
            <a:ext cx="2442758" cy="2046509"/>
          </a:xfrm>
          <a:prstGeom prst="rect">
            <a:avLst/>
          </a:prstGeom>
          <a:ln w="28575">
            <a:solidFill>
              <a:schemeClr val="accent1">
                <a:lumMod val="20000"/>
                <a:lumOff val="80000"/>
              </a:schemeClr>
            </a:solidFill>
          </a:ln>
        </p:spPr>
      </p:pic>
      <p:pic>
        <p:nvPicPr>
          <p:cNvPr id="6" name="Picture 5" descr="Screen Shot 2016-04-15 at 4.30.35 P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00236" y="3138623"/>
            <a:ext cx="2810564" cy="2345256"/>
          </a:xfrm>
          <a:prstGeom prst="rect">
            <a:avLst/>
          </a:prstGeom>
          <a:ln w="28575">
            <a:solidFill>
              <a:schemeClr val="accent1">
                <a:lumMod val="20000"/>
                <a:lumOff val="80000"/>
              </a:schemeClr>
            </a:solidFill>
          </a:ln>
          <a:effectLst>
            <a:outerShdw blurRad="50800" dist="38100" dir="12780000" algn="tl" rotWithShape="0">
              <a:srgbClr val="000000">
                <a:alpha val="43000"/>
              </a:srgbClr>
            </a:outerShdw>
          </a:effectLst>
        </p:spPr>
      </p:pic>
      <p:pic>
        <p:nvPicPr>
          <p:cNvPr id="7" name="Picture 6" descr="Screen Shot 2016-04-15 at 4.46.51 P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478216" y="4002889"/>
            <a:ext cx="2689996" cy="1481392"/>
          </a:xfrm>
          <a:prstGeom prst="rect">
            <a:avLst/>
          </a:prstGeom>
          <a:ln w="28575">
            <a:solidFill>
              <a:schemeClr val="accent1">
                <a:lumMod val="20000"/>
                <a:lumOff val="80000"/>
              </a:schemeClr>
            </a:solidFill>
          </a:ln>
          <a:effectLst>
            <a:outerShdw blurRad="50800" dist="38100" dir="19500000" algn="tl" rotWithShape="0">
              <a:srgbClr val="000000">
                <a:alpha val="43000"/>
              </a:srgbClr>
            </a:outerShdw>
          </a:effectLst>
        </p:spPr>
      </p:pic>
      <p:pic>
        <p:nvPicPr>
          <p:cNvPr id="8" name="Picture 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507665" y="4482574"/>
            <a:ext cx="2188210" cy="1152387"/>
          </a:xfrm>
          <a:prstGeom prst="rect">
            <a:avLst/>
          </a:prstGeom>
        </p:spPr>
      </p:pic>
    </p:spTree>
    <p:extLst>
      <p:ext uri="{BB962C8B-B14F-4D97-AF65-F5344CB8AC3E}">
        <p14:creationId xmlns:p14="http://schemas.microsoft.com/office/powerpoint/2010/main" val="1224359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013" y="1075902"/>
            <a:ext cx="6118093" cy="3341493"/>
          </a:xfrm>
          <a:prstGeom prst="rect">
            <a:avLst/>
          </a:prstGeom>
          <a:ln w="28575">
            <a:solidFill>
              <a:schemeClr val="tx2">
                <a:lumMod val="20000"/>
                <a:lumOff val="80000"/>
              </a:schemeClr>
            </a:solidFill>
          </a:ln>
        </p:spPr>
      </p:pic>
      <p:pic>
        <p:nvPicPr>
          <p:cNvPr id="16" name="Content Placeholder 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1077" y="1641027"/>
            <a:ext cx="5553056" cy="3189314"/>
          </a:xfrm>
          <a:prstGeom prst="rect">
            <a:avLst/>
          </a:prstGeom>
          <a:ln w="28575">
            <a:solidFill>
              <a:schemeClr val="tx2">
                <a:lumMod val="20000"/>
                <a:lumOff val="80000"/>
              </a:schemeClr>
            </a:solidFill>
          </a:ln>
        </p:spPr>
      </p:pic>
      <p:sp>
        <p:nvSpPr>
          <p:cNvPr id="7" name="Title 6"/>
          <p:cNvSpPr>
            <a:spLocks noGrp="1"/>
          </p:cNvSpPr>
          <p:nvPr>
            <p:ph type="title"/>
          </p:nvPr>
        </p:nvSpPr>
        <p:spPr/>
        <p:txBody>
          <a:bodyPr/>
          <a:lstStyle/>
          <a:p>
            <a:r>
              <a:rPr lang="en-US"/>
              <a:t>Globus PaaS developer resources</a:t>
            </a:r>
          </a:p>
        </p:txBody>
      </p:sp>
      <p:sp>
        <p:nvSpPr>
          <p:cNvPr id="12" name="Content Placeholder 7"/>
          <p:cNvSpPr txBox="1">
            <a:spLocks/>
          </p:cNvSpPr>
          <p:nvPr/>
        </p:nvSpPr>
        <p:spPr>
          <a:xfrm>
            <a:off x="579909" y="2473513"/>
            <a:ext cx="2268035" cy="494054"/>
          </a:xfrm>
          <a:prstGeom prst="rect">
            <a:avLst/>
          </a:prstGeom>
          <a:solidFill>
            <a:schemeClr val="bg1"/>
          </a:solidFill>
        </p:spPr>
        <p:txBody>
          <a:bodyPr vert="horz" lIns="91440" tIns="45720" rIns="91440" bIns="45720" rtlCol="0">
            <a:normAutofit/>
          </a:bodyPr>
          <a:lstStyle>
            <a:lvl1pPr marL="0" indent="0" algn="ctr" eaLnBrk="1" latinLnBrk="0" hangingPunct="1">
              <a:spcBef>
                <a:spcPts val="0"/>
              </a:spcBef>
              <a:buFont typeface="Arial"/>
              <a:buNone/>
              <a:defRPr sz="2400" b="1" i="0">
                <a:solidFill>
                  <a:schemeClr val="tx1">
                    <a:lumMod val="85000"/>
                    <a:lumOff val="15000"/>
                  </a:schemeClr>
                </a:solidFill>
                <a:latin typeface="Arial"/>
                <a:ea typeface="+mn-ea"/>
                <a:cs typeface="Arial"/>
              </a:defRPr>
            </a:lvl1pPr>
            <a:lvl2pPr marL="742950" indent="-285750" eaLnBrk="1" latinLnBrk="0" hangingPunct="1">
              <a:spcBef>
                <a:spcPct val="20000"/>
              </a:spcBef>
              <a:buFont typeface="Arial"/>
              <a:buChar char="–"/>
              <a:defRPr sz="2800" b="0" i="0">
                <a:solidFill>
                  <a:schemeClr val="bg1">
                    <a:lumMod val="85000"/>
                  </a:schemeClr>
                </a:solidFill>
                <a:latin typeface="Arial"/>
                <a:ea typeface="+mn-ea"/>
                <a:cs typeface="Arial"/>
              </a:defRPr>
            </a:lvl2pPr>
            <a:lvl3pPr marL="1143000" indent="-228600" eaLnBrk="1" latinLnBrk="0" hangingPunct="1">
              <a:spcBef>
                <a:spcPct val="20000"/>
              </a:spcBef>
              <a:buSzPct val="80000"/>
              <a:buFont typeface="Courier New"/>
              <a:buChar char="o"/>
              <a:defRPr sz="2400" b="0" i="0">
                <a:solidFill>
                  <a:schemeClr val="bg1">
                    <a:lumMod val="85000"/>
                  </a:schemeClr>
                </a:solidFill>
                <a:latin typeface="Arial"/>
                <a:ea typeface="+mn-ea"/>
                <a:cs typeface="Arial"/>
              </a:defRPr>
            </a:lvl3pPr>
            <a:lvl4pPr marL="1600200" indent="-228600" eaLnBrk="1" latinLnBrk="0" hangingPunct="1">
              <a:spcBef>
                <a:spcPct val="20000"/>
              </a:spcBef>
              <a:buFont typeface="Arial"/>
              <a:buChar char="–"/>
              <a:defRPr sz="2000" b="0" i="0">
                <a:solidFill>
                  <a:schemeClr val="bg1">
                    <a:lumMod val="95000"/>
                  </a:schemeClr>
                </a:solidFill>
                <a:latin typeface="Museo Sans 300"/>
                <a:ea typeface="+mn-ea"/>
                <a:cs typeface="Museo Sans 300"/>
              </a:defRPr>
            </a:lvl4pPr>
            <a:lvl5pPr marL="2057400" indent="-228600" eaLnBrk="1" latinLnBrk="0" hangingPunct="1">
              <a:spcBef>
                <a:spcPct val="20000"/>
              </a:spcBef>
              <a:buFont typeface="Arial"/>
              <a:buChar char="»"/>
              <a:defRPr sz="2000" b="0" i="0">
                <a:solidFill>
                  <a:schemeClr val="bg1">
                    <a:lumMod val="95000"/>
                  </a:schemeClr>
                </a:solidFill>
                <a:latin typeface="Museo Sans 300"/>
                <a:ea typeface="+mn-ea"/>
                <a:cs typeface="Museo Sans 300"/>
              </a:defRPr>
            </a:lvl5pPr>
            <a:lvl6pPr marL="2514600" indent="-228600">
              <a:spcBef>
                <a:spcPct val="20000"/>
              </a:spcBef>
              <a:buFont typeface="Arial"/>
              <a:buChar char="•"/>
              <a:defRPr sz="2000">
                <a:latin typeface="+mn-lt"/>
                <a:ea typeface="+mn-ea"/>
                <a:cs typeface="+mn-cs"/>
              </a:defRPr>
            </a:lvl6pPr>
            <a:lvl7pPr marL="2971800" indent="-228600">
              <a:spcBef>
                <a:spcPct val="20000"/>
              </a:spcBef>
              <a:buFont typeface="Arial"/>
              <a:buChar char="•"/>
              <a:defRPr sz="2000">
                <a:latin typeface="+mn-lt"/>
                <a:ea typeface="+mn-ea"/>
                <a:cs typeface="+mn-cs"/>
              </a:defRPr>
            </a:lvl7pPr>
            <a:lvl8pPr marL="3429000" indent="-228600">
              <a:spcBef>
                <a:spcPct val="20000"/>
              </a:spcBef>
              <a:buFont typeface="Arial"/>
              <a:buChar char="•"/>
              <a:defRPr sz="2000">
                <a:latin typeface="+mn-lt"/>
                <a:ea typeface="+mn-ea"/>
                <a:cs typeface="+mn-cs"/>
              </a:defRPr>
            </a:lvl8pPr>
            <a:lvl9pPr marL="3886200" indent="-228600">
              <a:spcBef>
                <a:spcPct val="20000"/>
              </a:spcBef>
              <a:buFont typeface="Arial"/>
              <a:buChar char="•"/>
              <a:defRPr sz="2000">
                <a:latin typeface="+mn-lt"/>
                <a:ea typeface="+mn-ea"/>
                <a:cs typeface="+mn-cs"/>
              </a:defRPr>
            </a:lvl9pPr>
          </a:lstStyle>
          <a:p>
            <a:r>
              <a:rPr lang="en-US"/>
              <a:t>Python SDK</a:t>
            </a:r>
          </a:p>
        </p:txBody>
      </p:sp>
      <p:sp>
        <p:nvSpPr>
          <p:cNvPr id="13" name="Content Placeholder 7"/>
          <p:cNvSpPr txBox="1">
            <a:spLocks/>
          </p:cNvSpPr>
          <p:nvPr/>
        </p:nvSpPr>
        <p:spPr>
          <a:xfrm>
            <a:off x="9509781" y="3098821"/>
            <a:ext cx="1900340" cy="876802"/>
          </a:xfrm>
          <a:prstGeom prst="rect">
            <a:avLst/>
          </a:prstGeom>
          <a:solidFill>
            <a:schemeClr val="bg1"/>
          </a:solidFill>
        </p:spPr>
        <p:txBody>
          <a:bodyPr vert="horz" lIns="91440" tIns="45720" rIns="91440" bIns="45720" rtlCol="0">
            <a:normAutofit/>
          </a:bodyPr>
          <a:lstStyle>
            <a:lvl1pPr marL="0" indent="0" algn="ctr" eaLnBrk="1" latinLnBrk="0" hangingPunct="1">
              <a:spcBef>
                <a:spcPts val="0"/>
              </a:spcBef>
              <a:buFont typeface="Arial"/>
              <a:buNone/>
              <a:defRPr sz="2400" b="1" i="0">
                <a:solidFill>
                  <a:schemeClr val="tx1">
                    <a:lumMod val="85000"/>
                    <a:lumOff val="15000"/>
                  </a:schemeClr>
                </a:solidFill>
                <a:latin typeface="Arial"/>
                <a:ea typeface="+mn-ea"/>
                <a:cs typeface="Arial"/>
              </a:defRPr>
            </a:lvl1pPr>
            <a:lvl2pPr marL="742950" indent="-285750" eaLnBrk="1" latinLnBrk="0" hangingPunct="1">
              <a:spcBef>
                <a:spcPct val="20000"/>
              </a:spcBef>
              <a:buFont typeface="Arial"/>
              <a:buChar char="–"/>
              <a:defRPr sz="2800" b="0" i="0">
                <a:solidFill>
                  <a:schemeClr val="bg1">
                    <a:lumMod val="85000"/>
                  </a:schemeClr>
                </a:solidFill>
                <a:latin typeface="Arial"/>
                <a:ea typeface="+mn-ea"/>
                <a:cs typeface="Arial"/>
              </a:defRPr>
            </a:lvl2pPr>
            <a:lvl3pPr marL="1143000" indent="-228600" eaLnBrk="1" latinLnBrk="0" hangingPunct="1">
              <a:spcBef>
                <a:spcPct val="20000"/>
              </a:spcBef>
              <a:buSzPct val="80000"/>
              <a:buFont typeface="Courier New"/>
              <a:buChar char="o"/>
              <a:defRPr sz="2400" b="0" i="0">
                <a:solidFill>
                  <a:schemeClr val="bg1">
                    <a:lumMod val="85000"/>
                  </a:schemeClr>
                </a:solidFill>
                <a:latin typeface="Arial"/>
                <a:ea typeface="+mn-ea"/>
                <a:cs typeface="Arial"/>
              </a:defRPr>
            </a:lvl3pPr>
            <a:lvl4pPr marL="1600200" indent="-228600" eaLnBrk="1" latinLnBrk="0" hangingPunct="1">
              <a:spcBef>
                <a:spcPct val="20000"/>
              </a:spcBef>
              <a:buFont typeface="Arial"/>
              <a:buChar char="–"/>
              <a:defRPr sz="2000" b="0" i="0">
                <a:solidFill>
                  <a:schemeClr val="bg1">
                    <a:lumMod val="95000"/>
                  </a:schemeClr>
                </a:solidFill>
                <a:latin typeface="Museo Sans 300"/>
                <a:ea typeface="+mn-ea"/>
                <a:cs typeface="Museo Sans 300"/>
              </a:defRPr>
            </a:lvl4pPr>
            <a:lvl5pPr marL="2057400" indent="-228600" eaLnBrk="1" latinLnBrk="0" hangingPunct="1">
              <a:spcBef>
                <a:spcPct val="20000"/>
              </a:spcBef>
              <a:buFont typeface="Arial"/>
              <a:buChar char="»"/>
              <a:defRPr sz="2000" b="0" i="0">
                <a:solidFill>
                  <a:schemeClr val="bg1">
                    <a:lumMod val="95000"/>
                  </a:schemeClr>
                </a:solidFill>
                <a:latin typeface="Museo Sans 300"/>
                <a:ea typeface="+mn-ea"/>
                <a:cs typeface="Museo Sans 300"/>
              </a:defRPr>
            </a:lvl5pPr>
            <a:lvl6pPr marL="2514600" indent="-228600">
              <a:spcBef>
                <a:spcPct val="20000"/>
              </a:spcBef>
              <a:buFont typeface="Arial"/>
              <a:buChar char="•"/>
              <a:defRPr sz="2000">
                <a:latin typeface="+mn-lt"/>
                <a:ea typeface="+mn-ea"/>
                <a:cs typeface="+mn-cs"/>
              </a:defRPr>
            </a:lvl6pPr>
            <a:lvl7pPr marL="2971800" indent="-228600">
              <a:spcBef>
                <a:spcPct val="20000"/>
              </a:spcBef>
              <a:buFont typeface="Arial"/>
              <a:buChar char="•"/>
              <a:defRPr sz="2000">
                <a:latin typeface="+mn-lt"/>
                <a:ea typeface="+mn-ea"/>
                <a:cs typeface="+mn-cs"/>
              </a:defRPr>
            </a:lvl7pPr>
            <a:lvl8pPr marL="3429000" indent="-228600">
              <a:spcBef>
                <a:spcPct val="20000"/>
              </a:spcBef>
              <a:buFont typeface="Arial"/>
              <a:buChar char="•"/>
              <a:defRPr sz="2000">
                <a:latin typeface="+mn-lt"/>
                <a:ea typeface="+mn-ea"/>
                <a:cs typeface="+mn-cs"/>
              </a:defRPr>
            </a:lvl8pPr>
            <a:lvl9pPr marL="3886200" indent="-228600">
              <a:spcBef>
                <a:spcPct val="20000"/>
              </a:spcBef>
              <a:buFont typeface="Arial"/>
              <a:buChar char="•"/>
              <a:defRPr sz="2000">
                <a:latin typeface="+mn-lt"/>
                <a:ea typeface="+mn-ea"/>
                <a:cs typeface="+mn-cs"/>
              </a:defRPr>
            </a:lvl9pPr>
          </a:lstStyle>
          <a:p>
            <a:r>
              <a:rPr lang="en-US"/>
              <a:t>Sample</a:t>
            </a:r>
          </a:p>
          <a:p>
            <a:r>
              <a:rPr lang="en-US"/>
              <a:t>Application</a:t>
            </a:r>
          </a:p>
        </p:txBody>
      </p:sp>
      <p:sp>
        <p:nvSpPr>
          <p:cNvPr id="15" name="TextBox 14"/>
          <p:cNvSpPr txBox="1"/>
          <p:nvPr/>
        </p:nvSpPr>
        <p:spPr>
          <a:xfrm>
            <a:off x="1713926" y="6046223"/>
            <a:ext cx="3599062" cy="523220"/>
          </a:xfrm>
          <a:prstGeom prst="rect">
            <a:avLst/>
          </a:prstGeom>
          <a:noFill/>
        </p:spPr>
        <p:txBody>
          <a:bodyPr wrap="none" rtlCol="0">
            <a:spAutoFit/>
          </a:bodyPr>
          <a:lstStyle/>
          <a:p>
            <a:r>
              <a:rPr lang="en-US" sz="2800" b="1" err="1">
                <a:solidFill>
                  <a:schemeClr val="accent6"/>
                </a:solidFill>
              </a:rPr>
              <a:t>docs.globus.org</a:t>
            </a:r>
            <a:r>
              <a:rPr lang="en-US" sz="2800" b="1">
                <a:solidFill>
                  <a:schemeClr val="accent6"/>
                </a:solidFill>
              </a:rPr>
              <a:t>/</a:t>
            </a:r>
            <a:r>
              <a:rPr lang="en-US" sz="2800" b="1" err="1">
                <a:solidFill>
                  <a:schemeClr val="accent6"/>
                </a:solidFill>
              </a:rPr>
              <a:t>api</a:t>
            </a:r>
            <a:endParaRPr lang="en-US" sz="2800" b="1">
              <a:solidFill>
                <a:schemeClr val="accent6"/>
              </a:solidFill>
            </a:endParaRPr>
          </a:p>
        </p:txBody>
      </p:sp>
      <p:pic>
        <p:nvPicPr>
          <p:cNvPr id="17" name="Picture 16"/>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026776" y="2967567"/>
            <a:ext cx="6228020" cy="2899740"/>
          </a:xfrm>
          <a:prstGeom prst="rect">
            <a:avLst/>
          </a:prstGeom>
          <a:ln w="28575">
            <a:solidFill>
              <a:schemeClr val="tx2">
                <a:lumMod val="20000"/>
                <a:lumOff val="80000"/>
              </a:schemeClr>
            </a:solidFill>
          </a:ln>
        </p:spPr>
      </p:pic>
      <p:sp>
        <p:nvSpPr>
          <p:cNvPr id="18" name="TextBox 17"/>
          <p:cNvSpPr txBox="1"/>
          <p:nvPr/>
        </p:nvSpPr>
        <p:spPr>
          <a:xfrm>
            <a:off x="6500533" y="6046223"/>
            <a:ext cx="3398687" cy="523220"/>
          </a:xfrm>
          <a:prstGeom prst="rect">
            <a:avLst/>
          </a:prstGeom>
          <a:noFill/>
        </p:spPr>
        <p:txBody>
          <a:bodyPr wrap="none" rtlCol="0">
            <a:spAutoFit/>
          </a:bodyPr>
          <a:lstStyle/>
          <a:p>
            <a:r>
              <a:rPr lang="en-US" sz="2800" b="1" err="1">
                <a:solidFill>
                  <a:schemeClr val="accent6"/>
                </a:solidFill>
              </a:rPr>
              <a:t>github.com</a:t>
            </a:r>
            <a:r>
              <a:rPr lang="en-US" sz="2800" b="1">
                <a:solidFill>
                  <a:schemeClr val="accent6"/>
                </a:solidFill>
              </a:rPr>
              <a:t>/</a:t>
            </a:r>
            <a:r>
              <a:rPr lang="en-US" sz="2800" b="1" err="1">
                <a:solidFill>
                  <a:schemeClr val="accent6"/>
                </a:solidFill>
              </a:rPr>
              <a:t>globus</a:t>
            </a:r>
            <a:endParaRPr lang="en-US" sz="2800" b="1">
              <a:solidFill>
                <a:schemeClr val="accent6"/>
              </a:solidFill>
            </a:endParaRPr>
          </a:p>
        </p:txBody>
      </p:sp>
      <p:sp>
        <p:nvSpPr>
          <p:cNvPr id="8" name="Content Placeholder 7"/>
          <p:cNvSpPr>
            <a:spLocks noGrp="1"/>
          </p:cNvSpPr>
          <p:nvPr>
            <p:ph idx="1"/>
          </p:nvPr>
        </p:nvSpPr>
        <p:spPr>
          <a:xfrm>
            <a:off x="5738924" y="3737825"/>
            <a:ext cx="2775589" cy="475596"/>
          </a:xfrm>
          <a:solidFill>
            <a:schemeClr val="bg1"/>
          </a:solidFill>
        </p:spPr>
        <p:txBody>
          <a:bodyPr>
            <a:normAutofit/>
          </a:bodyPr>
          <a:lstStyle/>
          <a:p>
            <a:pPr marL="0" indent="0" algn="ctr">
              <a:spcBef>
                <a:spcPts val="0"/>
              </a:spcBef>
              <a:buNone/>
            </a:pPr>
            <a:r>
              <a:rPr lang="en-US" sz="2400" err="1">
                <a:solidFill>
                  <a:schemeClr val="tx1">
                    <a:lumMod val="85000"/>
                    <a:lumOff val="15000"/>
                  </a:schemeClr>
                </a:solidFill>
              </a:rPr>
              <a:t>Jupyter</a:t>
            </a:r>
            <a:r>
              <a:rPr lang="en-US" sz="2400">
                <a:solidFill>
                  <a:schemeClr val="tx1">
                    <a:lumMod val="85000"/>
                    <a:lumOff val="15000"/>
                  </a:schemeClr>
                </a:solidFill>
              </a:rPr>
              <a:t> Notebook</a:t>
            </a:r>
          </a:p>
        </p:txBody>
      </p:sp>
    </p:spTree>
    <p:extLst>
      <p:ext uri="{BB962C8B-B14F-4D97-AF65-F5344CB8AC3E}">
        <p14:creationId xmlns:p14="http://schemas.microsoft.com/office/powerpoint/2010/main" val="1420863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ts val="2400"/>
              </a:spcBef>
            </a:pPr>
            <a:r>
              <a:rPr lang="en-US" sz="4800" b="1" dirty="0"/>
              <a:t>Automating Research Data Workflows</a:t>
            </a:r>
            <a:endParaRPr lang="en-US" sz="4800" b="1" dirty="0">
              <a:solidFill>
                <a:schemeClr val="bg1"/>
              </a:solidFill>
            </a:endParaRPr>
          </a:p>
        </p:txBody>
      </p:sp>
      <p:sp>
        <p:nvSpPr>
          <p:cNvPr id="5" name="Subtitle 2"/>
          <p:cNvSpPr txBox="1">
            <a:spLocks/>
          </p:cNvSpPr>
          <p:nvPr/>
        </p:nvSpPr>
        <p:spPr>
          <a:xfrm>
            <a:off x="536412" y="4295955"/>
            <a:ext cx="8900886" cy="2225615"/>
          </a:xfrm>
          <a:prstGeom prst="rect">
            <a:avLst/>
          </a:prstGeom>
        </p:spPr>
        <p:txBody>
          <a:bodyPr vert="horz" lIns="91440" tIns="45720" rIns="91440" bIns="45720" rtlCol="0">
            <a:normAutofit/>
          </a:bodyPr>
          <a:lstStyle>
            <a:lvl1pPr marL="0" indent="0" algn="l" defTabSz="457200" rtl="0" eaLnBrk="1" latinLnBrk="0" hangingPunct="1">
              <a:spcBef>
                <a:spcPts val="1400"/>
              </a:spcBef>
              <a:buFont typeface="Arial"/>
              <a:buNone/>
              <a:defRPr sz="3200" b="1" i="0" kern="1200">
                <a:solidFill>
                  <a:schemeClr val="bg1">
                    <a:lumMod val="85000"/>
                  </a:schemeClr>
                </a:solidFill>
                <a:latin typeface="Arial" charset="0"/>
                <a:ea typeface="Arial" charset="0"/>
                <a:cs typeface="Arial" charset="0"/>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Arial" charset="0"/>
                <a:ea typeface="Arial" charset="0"/>
                <a:cs typeface="Arial" charset="0"/>
              </a:defRPr>
            </a:lvl2pPr>
            <a:lvl3pPr marL="914400" indent="0" algn="ctr" defTabSz="457200" rtl="0" eaLnBrk="1" latinLnBrk="0" hangingPunct="1">
              <a:spcBef>
                <a:spcPct val="20000"/>
              </a:spcBef>
              <a:buSzPct val="80000"/>
              <a:buFont typeface="Courier New"/>
              <a:buNone/>
              <a:defRPr sz="2400" b="0" i="0" kern="1200">
                <a:solidFill>
                  <a:schemeClr val="tx1">
                    <a:tint val="75000"/>
                  </a:schemeClr>
                </a:solidFill>
                <a:latin typeface="Arial" charset="0"/>
                <a:ea typeface="Arial" charset="0"/>
                <a:cs typeface="Arial" charset="0"/>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Museo Sans 300"/>
                <a:ea typeface="+mn-ea"/>
                <a:cs typeface="Museo Sans 300"/>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Museo Sans 300"/>
                <a:ea typeface="+mn-ea"/>
                <a:cs typeface="Museo Sans 30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Bef>
                <a:spcPts val="2600"/>
              </a:spcBef>
              <a:spcAft>
                <a:spcPts val="0"/>
              </a:spcAft>
            </a:pPr>
            <a:r>
              <a:rPr lang="en-US" b="0" dirty="0" err="1"/>
              <a:t>GlobusWorld</a:t>
            </a:r>
            <a:r>
              <a:rPr lang="en-US" b="0" dirty="0"/>
              <a:t> 2018</a:t>
            </a:r>
          </a:p>
          <a:p>
            <a:pPr fontAlgn="auto">
              <a:spcBef>
                <a:spcPts val="2600"/>
              </a:spcBef>
              <a:spcAft>
                <a:spcPts val="0"/>
              </a:spcAft>
            </a:pPr>
            <a:r>
              <a:rPr lang="en-US" b="0" dirty="0"/>
              <a:t>Rachana Ananthakrishnan</a:t>
            </a:r>
            <a:br>
              <a:rPr lang="en-US" b="0" dirty="0"/>
            </a:br>
            <a:r>
              <a:rPr lang="en-US" b="0" dirty="0" err="1"/>
              <a:t>rachana@globus.org</a:t>
            </a:r>
            <a:endParaRPr lang="en-US" b="0" dirty="0"/>
          </a:p>
        </p:txBody>
      </p:sp>
    </p:spTree>
    <p:extLst>
      <p:ext uri="{BB962C8B-B14F-4D97-AF65-F5344CB8AC3E}">
        <p14:creationId xmlns:p14="http://schemas.microsoft.com/office/powerpoint/2010/main" val="1709236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replication</a:t>
            </a:r>
          </a:p>
        </p:txBody>
      </p:sp>
      <p:sp>
        <p:nvSpPr>
          <p:cNvPr id="3" name="Content Placeholder 2"/>
          <p:cNvSpPr>
            <a:spLocks noGrp="1"/>
          </p:cNvSpPr>
          <p:nvPr>
            <p:ph idx="1"/>
          </p:nvPr>
        </p:nvSpPr>
        <p:spPr>
          <a:xfrm>
            <a:off x="609600" y="3673704"/>
            <a:ext cx="10972800" cy="2452460"/>
          </a:xfrm>
        </p:spPr>
        <p:txBody>
          <a:bodyPr>
            <a:normAutofit/>
          </a:bodyPr>
          <a:lstStyle/>
          <a:p>
            <a:r>
              <a:rPr lang="en-US" dirty="0"/>
              <a:t>For backup: initiated by user or system back up</a:t>
            </a:r>
          </a:p>
          <a:p>
            <a:r>
              <a:rPr lang="en-US" dirty="0"/>
              <a:t>Automated transfer of data from science instrument </a:t>
            </a:r>
          </a:p>
        </p:txBody>
      </p:sp>
      <p:sp>
        <p:nvSpPr>
          <p:cNvPr id="4" name="Slide Number Placeholder 3"/>
          <p:cNvSpPr>
            <a:spLocks noGrp="1"/>
          </p:cNvSpPr>
          <p:nvPr>
            <p:ph type="sldNum" sz="quarter" idx="12"/>
          </p:nvPr>
        </p:nvSpPr>
        <p:spPr/>
        <p:txBody>
          <a:bodyPr/>
          <a:lstStyle/>
          <a:p>
            <a:fld id="{F9A62DDD-3F5F-554E-8F55-F59D7AC7F5D2}" type="slidenum">
              <a:rPr lang="en-US" smtClean="0"/>
              <a:pPr/>
              <a:t>49</a:t>
            </a:fld>
            <a:endParaRPr lang="en-US"/>
          </a:p>
        </p:txBody>
      </p:sp>
      <p:grpSp>
        <p:nvGrpSpPr>
          <p:cNvPr id="5" name="Group 4"/>
          <p:cNvGrpSpPr/>
          <p:nvPr/>
        </p:nvGrpSpPr>
        <p:grpSpPr>
          <a:xfrm>
            <a:off x="2238283" y="1506894"/>
            <a:ext cx="7646695" cy="2008816"/>
            <a:chOff x="682761" y="1437760"/>
            <a:chExt cx="7022834" cy="1492875"/>
          </a:xfrm>
        </p:grpSpPr>
        <p:sp>
          <p:nvSpPr>
            <p:cNvPr id="6" name="Freeform 5"/>
            <p:cNvSpPr/>
            <p:nvPr/>
          </p:nvSpPr>
          <p:spPr>
            <a:xfrm>
              <a:off x="2520779" y="1978466"/>
              <a:ext cx="4060773" cy="475079"/>
            </a:xfrm>
            <a:custGeom>
              <a:avLst/>
              <a:gdLst>
                <a:gd name="connsiteX0" fmla="*/ 0 w 4167962"/>
                <a:gd name="connsiteY0" fmla="*/ 639480 h 639480"/>
                <a:gd name="connsiteX1" fmla="*/ 1818167 w 4167962"/>
                <a:gd name="connsiteY1" fmla="*/ 1526 h 639480"/>
                <a:gd name="connsiteX2" fmla="*/ 4167962 w 4167962"/>
                <a:gd name="connsiteY2" fmla="*/ 448094 h 639480"/>
              </a:gdLst>
              <a:ahLst/>
              <a:cxnLst>
                <a:cxn ang="0">
                  <a:pos x="connsiteX0" y="connsiteY0"/>
                </a:cxn>
                <a:cxn ang="0">
                  <a:pos x="connsiteX1" y="connsiteY1"/>
                </a:cxn>
                <a:cxn ang="0">
                  <a:pos x="connsiteX2" y="connsiteY2"/>
                </a:cxn>
              </a:cxnLst>
              <a:rect l="l" t="t" r="r" b="b"/>
              <a:pathLst>
                <a:path w="4167962" h="639480">
                  <a:moveTo>
                    <a:pt x="0" y="639480"/>
                  </a:moveTo>
                  <a:cubicBezTo>
                    <a:pt x="561753" y="336452"/>
                    <a:pt x="1123507" y="33424"/>
                    <a:pt x="1818167" y="1526"/>
                  </a:cubicBezTo>
                  <a:cubicBezTo>
                    <a:pt x="2512827" y="-30372"/>
                    <a:pt x="4167962" y="448094"/>
                    <a:pt x="4167962" y="448094"/>
                  </a:cubicBezTo>
                </a:path>
              </a:pathLst>
            </a:custGeom>
            <a:noFill/>
            <a:ln w="28575">
              <a:solidFill>
                <a:schemeClr val="tx2">
                  <a:lumMod val="20000"/>
                  <a:lumOff val="80000"/>
                </a:schemeClr>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218" y="2112210"/>
              <a:ext cx="1548201" cy="816289"/>
            </a:xfrm>
            <a:prstGeom prst="rect">
              <a:avLst/>
            </a:prstGeom>
          </p:spPr>
        </p:pic>
        <p:grpSp>
          <p:nvGrpSpPr>
            <p:cNvPr id="8" name="Group 7"/>
            <p:cNvGrpSpPr/>
            <p:nvPr/>
          </p:nvGrpSpPr>
          <p:grpSpPr>
            <a:xfrm>
              <a:off x="6604407" y="1659227"/>
              <a:ext cx="1101188" cy="1271408"/>
              <a:chOff x="875346" y="1350591"/>
              <a:chExt cx="1101188" cy="1271408"/>
            </a:xfrm>
          </p:grpSpPr>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5346" y="1350591"/>
                <a:ext cx="392190" cy="126927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44479" y="1352727"/>
                <a:ext cx="392190" cy="126927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84341" y="1350592"/>
                <a:ext cx="392193" cy="1269271"/>
              </a:xfrm>
              <a:prstGeom prst="rect">
                <a:avLst/>
              </a:prstGeom>
            </p:spPr>
          </p:pic>
          <p:sp>
            <p:nvSpPr>
              <p:cNvPr id="14" name="Rectangle 13"/>
              <p:cNvSpPr/>
              <p:nvPr/>
            </p:nvSpPr>
            <p:spPr>
              <a:xfrm>
                <a:off x="885506" y="1352727"/>
                <a:ext cx="1091028" cy="1267136"/>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grpSp>
        <p:sp>
          <p:nvSpPr>
            <p:cNvPr id="9" name="TextBox 8"/>
            <p:cNvSpPr txBox="1"/>
            <p:nvPr/>
          </p:nvSpPr>
          <p:spPr>
            <a:xfrm>
              <a:off x="682761" y="1437760"/>
              <a:ext cx="2344979" cy="646331"/>
            </a:xfrm>
            <a:prstGeom prst="rect">
              <a:avLst/>
            </a:prstGeom>
            <a:noFill/>
          </p:spPr>
          <p:txBody>
            <a:bodyPr wrap="square" rtlCol="0">
              <a:spAutoFit/>
            </a:bodyPr>
            <a:lstStyle/>
            <a:p>
              <a:r>
                <a:rPr lang="en-US">
                  <a:solidFill>
                    <a:schemeClr val="bg1">
                      <a:lumMod val="95000"/>
                    </a:schemeClr>
                  </a:solidFill>
                </a:rPr>
                <a:t>Recurring transfers with sync option </a:t>
              </a:r>
            </a:p>
          </p:txBody>
        </p:sp>
        <p:sp>
          <p:nvSpPr>
            <p:cNvPr id="10" name="TextBox 9"/>
            <p:cNvSpPr txBox="1"/>
            <p:nvPr/>
          </p:nvSpPr>
          <p:spPr>
            <a:xfrm>
              <a:off x="3800850" y="2098017"/>
              <a:ext cx="1462260" cy="523220"/>
            </a:xfrm>
            <a:prstGeom prst="rect">
              <a:avLst/>
            </a:prstGeom>
            <a:noFill/>
          </p:spPr>
          <p:txBody>
            <a:bodyPr wrap="none" rtlCol="0">
              <a:spAutoFit/>
            </a:bodyPr>
            <a:lstStyle/>
            <a:p>
              <a:r>
                <a:rPr lang="en-US" sz="1400">
                  <a:solidFill>
                    <a:schemeClr val="bg1">
                      <a:lumMod val="95000"/>
                    </a:schemeClr>
                  </a:solidFill>
                </a:rPr>
                <a:t>Copy /ingest</a:t>
              </a:r>
            </a:p>
            <a:p>
              <a:r>
                <a:rPr lang="en-US" sz="1400">
                  <a:solidFill>
                    <a:schemeClr val="bg1">
                      <a:lumMod val="95000"/>
                    </a:schemeClr>
                  </a:solidFill>
                </a:rPr>
                <a:t>Daily @ 3:30am</a:t>
              </a:r>
            </a:p>
          </p:txBody>
        </p:sp>
      </p:grpSp>
    </p:spTree>
    <p:extLst>
      <p:ext uri="{BB962C8B-B14F-4D97-AF65-F5344CB8AC3E}">
        <p14:creationId xmlns:p14="http://schemas.microsoft.com/office/powerpoint/2010/main" val="3541986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rved Down Arrow 6"/>
          <p:cNvSpPr/>
          <p:nvPr/>
        </p:nvSpPr>
        <p:spPr>
          <a:xfrm rot="10800000">
            <a:off x="3360616" y="4833776"/>
            <a:ext cx="5529385" cy="150446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urved Down Arrow 5"/>
          <p:cNvSpPr/>
          <p:nvPr/>
        </p:nvSpPr>
        <p:spPr>
          <a:xfrm>
            <a:off x="3497386" y="1570059"/>
            <a:ext cx="5529385" cy="150446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a:t>Bridge to campus HPC</a:t>
            </a:r>
          </a:p>
        </p:txBody>
      </p:sp>
      <p:sp>
        <p:nvSpPr>
          <p:cNvPr id="3" name="Content Placeholder 2"/>
          <p:cNvSpPr>
            <a:spLocks noGrp="1"/>
          </p:cNvSpPr>
          <p:nvPr>
            <p:ph idx="1"/>
          </p:nvPr>
        </p:nvSpPr>
        <p:spPr>
          <a:xfrm>
            <a:off x="444844" y="1297459"/>
            <a:ext cx="11281718" cy="4828706"/>
          </a:xfrm>
        </p:spPr>
        <p:txBody>
          <a:bodyPr>
            <a:noAutofit/>
          </a:bodyPr>
          <a:lstStyle/>
          <a:p>
            <a:pPr marL="0" indent="0" algn="ctr">
              <a:spcBef>
                <a:spcPts val="0"/>
              </a:spcBef>
              <a:buNone/>
            </a:pPr>
            <a:r>
              <a:rPr lang="en-US" sz="4400" dirty="0"/>
              <a:t>Move</a:t>
            </a:r>
            <a:r>
              <a:rPr lang="en-US" sz="4000" dirty="0"/>
              <a:t> datasets to campus research computing center</a:t>
            </a:r>
          </a:p>
          <a:p>
            <a:pPr marL="0" indent="0" algn="ctr">
              <a:buNone/>
            </a:pPr>
            <a:endParaRPr lang="en-US" sz="4000" dirty="0"/>
          </a:p>
          <a:p>
            <a:pPr marL="0" indent="0" algn="ctr">
              <a:buNone/>
            </a:pPr>
            <a:endParaRPr lang="en-US" sz="4000" dirty="0"/>
          </a:p>
          <a:p>
            <a:pPr marL="0" indent="0" algn="ctr">
              <a:buNone/>
            </a:pPr>
            <a:endParaRPr lang="en-US" sz="4000" dirty="0"/>
          </a:p>
          <a:p>
            <a:pPr marL="0" indent="0" algn="ctr">
              <a:buNone/>
            </a:pPr>
            <a:r>
              <a:rPr lang="en-US" sz="4000" dirty="0"/>
              <a:t>Move results to laptop, department, lab, …</a:t>
            </a:r>
          </a:p>
        </p:txBody>
      </p:sp>
      <p:pic>
        <p:nvPicPr>
          <p:cNvPr id="4" name="Picture 3" descr="ResearchComputing_Featur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58203" y="3074523"/>
            <a:ext cx="3323037" cy="1759255"/>
          </a:xfrm>
          <a:prstGeom prst="rect">
            <a:avLst/>
          </a:prstGeom>
        </p:spPr>
      </p:pic>
      <p:sp>
        <p:nvSpPr>
          <p:cNvPr id="18" name="Rectangle 17"/>
          <p:cNvSpPr/>
          <p:nvPr/>
        </p:nvSpPr>
        <p:spPr>
          <a:xfrm>
            <a:off x="1858202" y="3074521"/>
            <a:ext cx="3323037" cy="1759254"/>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4319" y="3059452"/>
            <a:ext cx="1463096" cy="1759254"/>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3366741" y="2841502"/>
            <a:ext cx="784186" cy="537528"/>
            <a:chOff x="598401" y="2383515"/>
            <a:chExt cx="784186" cy="537528"/>
          </a:xfrm>
        </p:grpSpPr>
        <p:sp>
          <p:nvSpPr>
            <p:cNvPr id="16" name="Rounded Rectangle 15"/>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globus_connect_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5386" y="3034835"/>
            <a:ext cx="1432029" cy="1823558"/>
          </a:xfrm>
          <a:prstGeom prst="rect">
            <a:avLst/>
          </a:prstGeom>
        </p:spPr>
      </p:pic>
      <p:grpSp>
        <p:nvGrpSpPr>
          <p:cNvPr id="21" name="Group 20"/>
          <p:cNvGrpSpPr/>
          <p:nvPr/>
        </p:nvGrpSpPr>
        <p:grpSpPr>
          <a:xfrm>
            <a:off x="8279924" y="4613460"/>
            <a:ext cx="784186" cy="537528"/>
            <a:chOff x="598401" y="2383515"/>
            <a:chExt cx="784186" cy="537528"/>
          </a:xfrm>
        </p:grpSpPr>
        <p:sp>
          <p:nvSpPr>
            <p:cNvPr id="22" name="Rounded Rectangle 21"/>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globus_connect_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spTree>
    <p:extLst>
      <p:ext uri="{BB962C8B-B14F-4D97-AF65-F5344CB8AC3E}">
        <p14:creationId xmlns:p14="http://schemas.microsoft.com/office/powerpoint/2010/main" val="1595714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Staging data with compute jobs</a:t>
            </a:r>
          </a:p>
        </p:txBody>
      </p:sp>
      <p:sp>
        <p:nvSpPr>
          <p:cNvPr id="3" name="Content Placeholder 2"/>
          <p:cNvSpPr>
            <a:spLocks noGrp="1"/>
          </p:cNvSpPr>
          <p:nvPr>
            <p:ph idx="1"/>
          </p:nvPr>
        </p:nvSpPr>
        <p:spPr>
          <a:xfrm>
            <a:off x="609600" y="1324303"/>
            <a:ext cx="10972800" cy="4801862"/>
          </a:xfrm>
        </p:spPr>
        <p:txBody>
          <a:bodyPr/>
          <a:lstStyle/>
          <a:p>
            <a:r>
              <a:rPr lang="en-US" dirty="0"/>
              <a:t>Stage data in or out as part of the job</a:t>
            </a:r>
          </a:p>
          <a:p>
            <a:r>
              <a:rPr lang="en-US" dirty="0"/>
              <a:t>Transfer task is submitted when the job is run</a:t>
            </a:r>
          </a:p>
          <a:p>
            <a:pPr lvl="1"/>
            <a:r>
              <a:rPr lang="en-US" dirty="0"/>
              <a:t>Endpoint might not be activated at that time</a:t>
            </a:r>
          </a:p>
          <a:p>
            <a:r>
              <a:rPr lang="en-US" dirty="0"/>
              <a:t>Two approaches:</a:t>
            </a:r>
          </a:p>
          <a:p>
            <a:pPr lvl="1"/>
            <a:r>
              <a:rPr lang="en-US" dirty="0"/>
              <a:t>User adds directives to job submission script</a:t>
            </a:r>
          </a:p>
          <a:p>
            <a:pPr lvl="1"/>
            <a:r>
              <a:rPr lang="en-US" dirty="0"/>
              <a:t>An application manages staging of data for user</a:t>
            </a:r>
          </a:p>
        </p:txBody>
      </p:sp>
    </p:spTree>
    <p:extLst>
      <p:ext uri="{BB962C8B-B14F-4D97-AF65-F5344CB8AC3E}">
        <p14:creationId xmlns:p14="http://schemas.microsoft.com/office/powerpoint/2010/main" val="392184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from portals/gateways</a:t>
            </a:r>
          </a:p>
        </p:txBody>
      </p:sp>
      <p:sp>
        <p:nvSpPr>
          <p:cNvPr id="3" name="Content Placeholder 2"/>
          <p:cNvSpPr>
            <a:spLocks noGrp="1"/>
          </p:cNvSpPr>
          <p:nvPr>
            <p:ph idx="1"/>
          </p:nvPr>
        </p:nvSpPr>
        <p:spPr/>
        <p:txBody>
          <a:bodyPr/>
          <a:lstStyle/>
          <a:p>
            <a:r>
              <a:rPr lang="en-US" dirty="0"/>
              <a:t>Portal/science gateway submits a transfer of compute results as the user </a:t>
            </a:r>
          </a:p>
          <a:p>
            <a:r>
              <a:rPr lang="en-US" dirty="0"/>
              <a:t>Portal/science gateway monitors users transfer, and initiates processing or backup of data.</a:t>
            </a:r>
          </a:p>
        </p:txBody>
      </p:sp>
    </p:spTree>
    <p:extLst>
      <p:ext uri="{BB962C8B-B14F-4D97-AF65-F5344CB8AC3E}">
        <p14:creationId xmlns:p14="http://schemas.microsoft.com/office/powerpoint/2010/main" val="2067699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US" sz="7200" dirty="0"/>
              <a:t>Relevant Platform Capabilities</a:t>
            </a:r>
            <a:endParaRPr lang="en-US" sz="7200" b="1" dirty="0"/>
          </a:p>
        </p:txBody>
      </p:sp>
    </p:spTree>
    <p:extLst>
      <p:ext uri="{BB962C8B-B14F-4D97-AF65-F5344CB8AC3E}">
        <p14:creationId xmlns:p14="http://schemas.microsoft.com/office/powerpoint/2010/main" val="1841232878"/>
      </p:ext>
    </p:extLst>
  </p:cSld>
  <p:clrMapOvr>
    <a:masterClrMapping/>
  </p:clrMapOvr>
  <p:transition advClick="0" advTm="5000">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apps</a:t>
            </a:r>
          </a:p>
        </p:txBody>
      </p:sp>
      <p:sp>
        <p:nvSpPr>
          <p:cNvPr id="3" name="Content Placeholder 2"/>
          <p:cNvSpPr>
            <a:spLocks noGrp="1"/>
          </p:cNvSpPr>
          <p:nvPr>
            <p:ph idx="1"/>
          </p:nvPr>
        </p:nvSpPr>
        <p:spPr/>
        <p:txBody>
          <a:bodyPr>
            <a:normAutofit fontScale="85000" lnSpcReduction="20000"/>
          </a:bodyPr>
          <a:lstStyle/>
          <a:p>
            <a:pPr marL="342900" lvl="1" indent="-342900">
              <a:spcBef>
                <a:spcPts val="1400"/>
              </a:spcBef>
              <a:buFont typeface="Arial"/>
              <a:buChar char="•"/>
            </a:pPr>
            <a:r>
              <a:rPr lang="en-US" sz="3200" b="1" dirty="0"/>
              <a:t>Examples (any client that cannot keep a secret)</a:t>
            </a:r>
          </a:p>
          <a:p>
            <a:pPr lvl="1"/>
            <a:r>
              <a:rPr lang="en-US" dirty="0"/>
              <a:t>Command line, desktop apps</a:t>
            </a:r>
          </a:p>
          <a:p>
            <a:pPr lvl="1"/>
            <a:r>
              <a:rPr lang="en-US" dirty="0"/>
              <a:t>Mobile apps</a:t>
            </a:r>
          </a:p>
          <a:p>
            <a:pPr lvl="1"/>
            <a:r>
              <a:rPr lang="en-US" dirty="0" err="1"/>
              <a:t>Jupyter</a:t>
            </a:r>
            <a:r>
              <a:rPr lang="en-US" dirty="0"/>
              <a:t> notebooks</a:t>
            </a:r>
          </a:p>
          <a:p>
            <a:r>
              <a:rPr lang="en-US" dirty="0"/>
              <a:t>Native app is registered with Globus </a:t>
            </a:r>
            <a:r>
              <a:rPr lang="en-US" dirty="0" err="1"/>
              <a:t>Auth</a:t>
            </a:r>
            <a:endParaRPr lang="en-US" dirty="0"/>
          </a:p>
          <a:p>
            <a:pPr lvl="1"/>
            <a:r>
              <a:rPr lang="en-US" dirty="0"/>
              <a:t>Not a confidential client</a:t>
            </a:r>
          </a:p>
          <a:p>
            <a:r>
              <a:rPr lang="en-US" dirty="0"/>
              <a:t>Native App Grant is used</a:t>
            </a:r>
          </a:p>
          <a:p>
            <a:pPr lvl="1"/>
            <a:r>
              <a:rPr lang="en-US" dirty="0"/>
              <a:t>Variation on the Authorization Code Grant</a:t>
            </a:r>
          </a:p>
          <a:p>
            <a:r>
              <a:rPr lang="en-US" dirty="0"/>
              <a:t>Globus SDK:</a:t>
            </a:r>
          </a:p>
          <a:p>
            <a:pPr lvl="1"/>
            <a:r>
              <a:rPr lang="en-US" dirty="0"/>
              <a:t>To get tokens: </a:t>
            </a:r>
            <a:r>
              <a:rPr lang="en-US" dirty="0" err="1"/>
              <a:t>NativeAppAuthClient</a:t>
            </a:r>
            <a:endParaRPr lang="en-US" dirty="0"/>
          </a:p>
          <a:p>
            <a:pPr lvl="1"/>
            <a:r>
              <a:rPr lang="en-US" dirty="0"/>
              <a:t>To use tokens: </a:t>
            </a:r>
            <a:r>
              <a:rPr lang="en-US" dirty="0" err="1"/>
              <a:t>AccessTokenAuthorizer</a:t>
            </a:r>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F9A62DDD-3F5F-554E-8F55-F59D7AC7F5D2}" type="slidenum">
              <a:rPr lang="en-US" smtClean="0"/>
              <a:pPr/>
              <a:t>53</a:t>
            </a:fld>
            <a:endParaRPr lang="en-US"/>
          </a:p>
        </p:txBody>
      </p:sp>
    </p:spTree>
    <p:extLst>
      <p:ext uri="{BB962C8B-B14F-4D97-AF65-F5344CB8AC3E}">
        <p14:creationId xmlns:p14="http://schemas.microsoft.com/office/powerpoint/2010/main" val="1967547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3305002" y="1324182"/>
            <a:ext cx="1266946" cy="750294"/>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latin typeface="Arial" charset="0"/>
                <a:ea typeface="Arial" charset="0"/>
                <a:cs typeface="Arial" charset="0"/>
              </a:rPr>
              <a:t>Browser</a:t>
            </a:r>
            <a:endParaRPr lang="en-US">
              <a:solidFill>
                <a:schemeClr val="tx1"/>
              </a:solidFill>
              <a:latin typeface="Arial" charset="0"/>
              <a:ea typeface="Arial" charset="0"/>
              <a:cs typeface="Arial" charset="0"/>
            </a:endParaRPr>
          </a:p>
        </p:txBody>
      </p:sp>
      <p:sp>
        <p:nvSpPr>
          <p:cNvPr id="3" name="Title 2">
            <a:extLst>
              <a:ext uri="{FF2B5EF4-FFF2-40B4-BE49-F238E27FC236}">
                <a16:creationId xmlns:a16="http://schemas.microsoft.com/office/drawing/2014/main" id="{5A484B3B-3166-4244-AA25-B59A57E7C7A8}"/>
              </a:ext>
            </a:extLst>
          </p:cNvPr>
          <p:cNvSpPr>
            <a:spLocks noGrp="1"/>
          </p:cNvSpPr>
          <p:nvPr>
            <p:ph type="title"/>
          </p:nvPr>
        </p:nvSpPr>
        <p:spPr/>
        <p:txBody>
          <a:bodyPr/>
          <a:lstStyle/>
          <a:p>
            <a:pPr>
              <a:defRPr/>
            </a:pPr>
            <a:r>
              <a:rPr lang="en-US" dirty="0"/>
              <a:t>Native App grant</a:t>
            </a:r>
          </a:p>
        </p:txBody>
      </p:sp>
      <p:sp>
        <p:nvSpPr>
          <p:cNvPr id="4" name="Slide Number Placeholder 3"/>
          <p:cNvSpPr>
            <a:spLocks noGrp="1"/>
          </p:cNvSpPr>
          <p:nvPr>
            <p:ph type="sldNum" sz="quarter" idx="12"/>
          </p:nvPr>
        </p:nvSpPr>
        <p:spPr/>
        <p:txBody>
          <a:bodyPr/>
          <a:lstStyle/>
          <a:p>
            <a:fld id="{F9A62DDD-3F5F-554E-8F55-F59D7AC7F5D2}" type="slidenum">
              <a:rPr lang="en-US" smtClean="0"/>
              <a:pPr/>
              <a:t>54</a:t>
            </a:fld>
            <a:endParaRPr lang="en-US"/>
          </a:p>
        </p:txBody>
      </p:sp>
      <p:cxnSp>
        <p:nvCxnSpPr>
          <p:cNvPr id="14" name="Straight Arrow Connector 13"/>
          <p:cNvCxnSpPr/>
          <p:nvPr/>
        </p:nvCxnSpPr>
        <p:spPr>
          <a:xfrm rot="10800000" flipV="1">
            <a:off x="4928900" y="1871659"/>
            <a:ext cx="2322344" cy="1"/>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1" name="Straight Arrow Connector 20"/>
          <p:cNvCxnSpPr/>
          <p:nvPr/>
        </p:nvCxnSpPr>
        <p:spPr>
          <a:xfrm>
            <a:off x="4928900" y="2074476"/>
            <a:ext cx="2322344" cy="1588"/>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24" name="Rounded Rectangle 23"/>
          <p:cNvSpPr/>
          <p:nvPr/>
        </p:nvSpPr>
        <p:spPr>
          <a:xfrm>
            <a:off x="2111886" y="3523432"/>
            <a:ext cx="1826588" cy="1270677"/>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br>
              <a:rPr lang="en-US" b="1">
                <a:solidFill>
                  <a:schemeClr val="tx1"/>
                </a:solidFill>
                <a:latin typeface="Arial" charset="0"/>
                <a:ea typeface="Arial" charset="0"/>
                <a:cs typeface="Arial" charset="0"/>
              </a:rPr>
            </a:br>
            <a:br>
              <a:rPr lang="en-US" b="1">
                <a:solidFill>
                  <a:schemeClr val="tx1"/>
                </a:solidFill>
                <a:latin typeface="Arial" charset="0"/>
                <a:ea typeface="Arial" charset="0"/>
                <a:cs typeface="Arial" charset="0"/>
              </a:rPr>
            </a:br>
            <a:r>
              <a:rPr lang="en-US" b="1">
                <a:solidFill>
                  <a:schemeClr val="tx1"/>
                </a:solidFill>
                <a:latin typeface="Arial" charset="0"/>
                <a:ea typeface="Arial" charset="0"/>
                <a:cs typeface="Arial" charset="0"/>
              </a:rPr>
              <a:t>Native App </a:t>
            </a:r>
            <a:r>
              <a:rPr lang="en-US">
                <a:solidFill>
                  <a:schemeClr val="tx1"/>
                </a:solidFill>
                <a:latin typeface="Arial" charset="0"/>
                <a:ea typeface="Arial" charset="0"/>
                <a:cs typeface="Arial" charset="0"/>
              </a:rPr>
              <a:t>(Client)</a:t>
            </a:r>
          </a:p>
        </p:txBody>
      </p:sp>
      <p:pic>
        <p:nvPicPr>
          <p:cNvPr id="19" name="Picture 18" descr="Screen Shot 2016-10-22 at , Oct 22 2016,1.03.44 PM.png"/>
          <p:cNvPicPr>
            <a:picLocks noChangeAspect="1"/>
          </p:cNvPicPr>
          <p:nvPr/>
        </p:nvPicPr>
        <p:blipFill>
          <a:blip r:embed="rId2"/>
          <a:stretch>
            <a:fillRect/>
          </a:stretch>
        </p:blipFill>
        <p:spPr>
          <a:xfrm>
            <a:off x="2111887" y="3523431"/>
            <a:ext cx="1826588" cy="525778"/>
          </a:xfrm>
          <a:prstGeom prst="rect">
            <a:avLst/>
          </a:prstGeom>
        </p:spPr>
      </p:pic>
      <p:pic>
        <p:nvPicPr>
          <p:cNvPr id="20" name="Picture 19" descr="femaleuse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63489" y="1134321"/>
            <a:ext cx="685259" cy="685261"/>
          </a:xfrm>
          <a:prstGeom prst="rect">
            <a:avLst/>
          </a:prstGeom>
        </p:spPr>
      </p:pic>
      <p:cxnSp>
        <p:nvCxnSpPr>
          <p:cNvPr id="26" name="Straight Arrow Connector 25"/>
          <p:cNvCxnSpPr/>
          <p:nvPr/>
        </p:nvCxnSpPr>
        <p:spPr>
          <a:xfrm rot="5400000" flipH="1" flipV="1">
            <a:off x="1499490" y="2808534"/>
            <a:ext cx="1226387" cy="1588"/>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27" name="TextBox 26"/>
          <p:cNvSpPr txBox="1"/>
          <p:nvPr/>
        </p:nvSpPr>
        <p:spPr>
          <a:xfrm>
            <a:off x="1485448" y="1489700"/>
            <a:ext cx="1420670" cy="584776"/>
          </a:xfrm>
          <a:prstGeom prst="rect">
            <a:avLst/>
          </a:prstGeom>
          <a:noFill/>
        </p:spPr>
        <p:txBody>
          <a:bodyPr wrap="square" rtlCol="0">
            <a:spAutoFit/>
          </a:bodyPr>
          <a:lstStyle/>
          <a:p>
            <a:pPr algn="ctr"/>
            <a:r>
              <a:rPr lang="en-US" sz="1600">
                <a:solidFill>
                  <a:schemeClr val="bg1"/>
                </a:solidFill>
              </a:rPr>
              <a:t>1. Run application</a:t>
            </a:r>
          </a:p>
        </p:txBody>
      </p:sp>
      <p:cxnSp>
        <p:nvCxnSpPr>
          <p:cNvPr id="32" name="Straight Arrow Connector 31"/>
          <p:cNvCxnSpPr/>
          <p:nvPr/>
        </p:nvCxnSpPr>
        <p:spPr>
          <a:xfrm rot="5400000" flipH="1" flipV="1">
            <a:off x="1752314" y="2723508"/>
            <a:ext cx="1226387" cy="1588"/>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34" name="TextBox 33"/>
          <p:cNvSpPr txBox="1"/>
          <p:nvPr/>
        </p:nvSpPr>
        <p:spPr>
          <a:xfrm>
            <a:off x="2272377" y="2449663"/>
            <a:ext cx="1420670" cy="584776"/>
          </a:xfrm>
          <a:prstGeom prst="rect">
            <a:avLst/>
          </a:prstGeom>
          <a:noFill/>
        </p:spPr>
        <p:txBody>
          <a:bodyPr wrap="square" rtlCol="0">
            <a:spAutoFit/>
          </a:bodyPr>
          <a:lstStyle/>
          <a:p>
            <a:pPr algn="ctr"/>
            <a:r>
              <a:rPr lang="en-US" sz="1600">
                <a:solidFill>
                  <a:schemeClr val="bg1"/>
                </a:solidFill>
              </a:rPr>
              <a:t>2. URL to authenticate</a:t>
            </a:r>
          </a:p>
        </p:txBody>
      </p:sp>
      <p:sp>
        <p:nvSpPr>
          <p:cNvPr id="41" name="TextBox 40"/>
          <p:cNvSpPr txBox="1"/>
          <p:nvPr/>
        </p:nvSpPr>
        <p:spPr>
          <a:xfrm>
            <a:off x="5114080" y="1255570"/>
            <a:ext cx="2033118" cy="584776"/>
          </a:xfrm>
          <a:prstGeom prst="rect">
            <a:avLst/>
          </a:prstGeom>
          <a:noFill/>
        </p:spPr>
        <p:txBody>
          <a:bodyPr wrap="square" rtlCol="0">
            <a:spAutoFit/>
          </a:bodyPr>
          <a:lstStyle/>
          <a:p>
            <a:pPr algn="ctr"/>
            <a:r>
              <a:rPr lang="en-US" sz="1600">
                <a:solidFill>
                  <a:schemeClr val="bg1"/>
                </a:solidFill>
              </a:rPr>
              <a:t>3. Authenticate and consent</a:t>
            </a:r>
          </a:p>
        </p:txBody>
      </p:sp>
      <p:sp>
        <p:nvSpPr>
          <p:cNvPr id="44" name="TextBox 43"/>
          <p:cNvSpPr txBox="1"/>
          <p:nvPr/>
        </p:nvSpPr>
        <p:spPr>
          <a:xfrm>
            <a:off x="5205420" y="2111109"/>
            <a:ext cx="2033118" cy="338554"/>
          </a:xfrm>
          <a:prstGeom prst="rect">
            <a:avLst/>
          </a:prstGeom>
          <a:noFill/>
        </p:spPr>
        <p:txBody>
          <a:bodyPr wrap="square" rtlCol="0">
            <a:spAutoFit/>
          </a:bodyPr>
          <a:lstStyle/>
          <a:p>
            <a:pPr algn="ctr"/>
            <a:r>
              <a:rPr lang="en-US" sz="1600">
                <a:solidFill>
                  <a:schemeClr val="bg1"/>
                </a:solidFill>
              </a:rPr>
              <a:t>4. Auth code</a:t>
            </a:r>
          </a:p>
        </p:txBody>
      </p:sp>
      <p:cxnSp>
        <p:nvCxnSpPr>
          <p:cNvPr id="49" name="Straight Arrow Connector 48"/>
          <p:cNvCxnSpPr/>
          <p:nvPr/>
        </p:nvCxnSpPr>
        <p:spPr>
          <a:xfrm rot="5400000" flipH="1" flipV="1">
            <a:off x="3043362" y="2808533"/>
            <a:ext cx="1226387" cy="1588"/>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50" name="TextBox 49"/>
          <p:cNvSpPr txBox="1"/>
          <p:nvPr/>
        </p:nvSpPr>
        <p:spPr>
          <a:xfrm>
            <a:off x="3470580" y="2544027"/>
            <a:ext cx="1458320" cy="584776"/>
          </a:xfrm>
          <a:prstGeom prst="rect">
            <a:avLst/>
          </a:prstGeom>
          <a:noFill/>
        </p:spPr>
        <p:txBody>
          <a:bodyPr wrap="square" rtlCol="0">
            <a:spAutoFit/>
          </a:bodyPr>
          <a:lstStyle/>
          <a:p>
            <a:pPr algn="ctr"/>
            <a:r>
              <a:rPr lang="en-US" sz="1600">
                <a:solidFill>
                  <a:schemeClr val="bg1"/>
                </a:solidFill>
              </a:rPr>
              <a:t>5. Register auth code</a:t>
            </a:r>
          </a:p>
        </p:txBody>
      </p:sp>
      <p:cxnSp>
        <p:nvCxnSpPr>
          <p:cNvPr id="52" name="Straight Arrow Connector 51"/>
          <p:cNvCxnSpPr/>
          <p:nvPr/>
        </p:nvCxnSpPr>
        <p:spPr>
          <a:xfrm rot="10800000" flipV="1">
            <a:off x="4163104" y="2695885"/>
            <a:ext cx="2984096" cy="1155333"/>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55" name="TextBox 54"/>
          <p:cNvSpPr txBox="1"/>
          <p:nvPr/>
        </p:nvSpPr>
        <p:spPr>
          <a:xfrm>
            <a:off x="4928900" y="2611804"/>
            <a:ext cx="1458320" cy="584776"/>
          </a:xfrm>
          <a:prstGeom prst="rect">
            <a:avLst/>
          </a:prstGeom>
          <a:noFill/>
        </p:spPr>
        <p:txBody>
          <a:bodyPr wrap="square" rtlCol="0">
            <a:spAutoFit/>
          </a:bodyPr>
          <a:lstStyle/>
          <a:p>
            <a:pPr algn="ctr"/>
            <a:r>
              <a:rPr lang="en-US" sz="1600">
                <a:solidFill>
                  <a:schemeClr val="bg1"/>
                </a:solidFill>
              </a:rPr>
              <a:t>6. </a:t>
            </a:r>
            <a:r>
              <a:rPr lang="en-US" sz="1600" dirty="0">
                <a:solidFill>
                  <a:schemeClr val="bg1"/>
                </a:solidFill>
              </a:rPr>
              <a:t>Exchange code</a:t>
            </a:r>
          </a:p>
        </p:txBody>
      </p:sp>
      <p:cxnSp>
        <p:nvCxnSpPr>
          <p:cNvPr id="56" name="Straight Arrow Connector 55"/>
          <p:cNvCxnSpPr/>
          <p:nvPr/>
        </p:nvCxnSpPr>
        <p:spPr>
          <a:xfrm rot="10800000" flipV="1">
            <a:off x="4163105" y="2893876"/>
            <a:ext cx="3075435" cy="1155335"/>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59" name="TextBox 58"/>
          <p:cNvSpPr txBox="1"/>
          <p:nvPr/>
        </p:nvSpPr>
        <p:spPr>
          <a:xfrm>
            <a:off x="5114080" y="3626690"/>
            <a:ext cx="2033118" cy="338554"/>
          </a:xfrm>
          <a:prstGeom prst="rect">
            <a:avLst/>
          </a:prstGeom>
          <a:noFill/>
        </p:spPr>
        <p:txBody>
          <a:bodyPr wrap="square" rtlCol="0">
            <a:spAutoFit/>
          </a:bodyPr>
          <a:lstStyle/>
          <a:p>
            <a:pPr algn="ctr"/>
            <a:r>
              <a:rPr lang="en-US" sz="1600">
                <a:solidFill>
                  <a:schemeClr val="bg1"/>
                </a:solidFill>
              </a:rPr>
              <a:t>7. </a:t>
            </a:r>
            <a:r>
              <a:rPr lang="en-US" sz="1600" dirty="0">
                <a:solidFill>
                  <a:schemeClr val="bg1"/>
                </a:solidFill>
              </a:rPr>
              <a:t>Access tokens</a:t>
            </a:r>
          </a:p>
        </p:txBody>
      </p:sp>
      <p:cxnSp>
        <p:nvCxnSpPr>
          <p:cNvPr id="60" name="Straight Arrow Connector 59"/>
          <p:cNvCxnSpPr/>
          <p:nvPr/>
        </p:nvCxnSpPr>
        <p:spPr>
          <a:xfrm rot="10800000">
            <a:off x="4060612" y="4464412"/>
            <a:ext cx="3362595" cy="1001303"/>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61" name="TextBox 60"/>
          <p:cNvSpPr txBox="1"/>
          <p:nvPr/>
        </p:nvSpPr>
        <p:spPr>
          <a:xfrm>
            <a:off x="3747286" y="5127160"/>
            <a:ext cx="2660988" cy="830997"/>
          </a:xfrm>
          <a:prstGeom prst="rect">
            <a:avLst/>
          </a:prstGeom>
          <a:noFill/>
        </p:spPr>
        <p:txBody>
          <a:bodyPr wrap="square" rtlCol="0">
            <a:spAutoFit/>
          </a:bodyPr>
          <a:lstStyle/>
          <a:p>
            <a:pPr algn="ctr"/>
            <a:r>
              <a:rPr lang="en-US" sz="1600">
                <a:solidFill>
                  <a:schemeClr val="bg1"/>
                </a:solidFill>
              </a:rPr>
              <a:t>8. Authenticate with access tokens to invoke transfer service as user</a:t>
            </a:r>
          </a:p>
        </p:txBody>
      </p:sp>
      <p:sp>
        <p:nvSpPr>
          <p:cNvPr id="62" name="Rounded Rectangle 61"/>
          <p:cNvSpPr/>
          <p:nvPr/>
        </p:nvSpPr>
        <p:spPr>
          <a:xfrm>
            <a:off x="7580442" y="5216030"/>
            <a:ext cx="2661310" cy="130878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chemeClr val="tx1"/>
                </a:solidFill>
                <a:latin typeface="Arial" charset="0"/>
                <a:ea typeface="Arial" charset="0"/>
                <a:cs typeface="Arial" charset="0"/>
              </a:rPr>
              <a:t>Globus</a:t>
            </a:r>
            <a:r>
              <a:rPr lang="en-US" b="1">
                <a:solidFill>
                  <a:schemeClr val="tx1"/>
                </a:solidFill>
                <a:latin typeface="Arial" charset="0"/>
                <a:ea typeface="Arial" charset="0"/>
                <a:cs typeface="Arial" charset="0"/>
              </a:rPr>
              <a:t> Transfer (Resource Server)</a:t>
            </a:r>
            <a:endParaRPr lang="en-US">
              <a:solidFill>
                <a:schemeClr val="tx1"/>
              </a:solidFill>
              <a:latin typeface="Arial" charset="0"/>
              <a:ea typeface="Arial" charset="0"/>
              <a:cs typeface="Arial" charset="0"/>
            </a:endParaRPr>
          </a:p>
        </p:txBody>
      </p:sp>
      <p:sp>
        <p:nvSpPr>
          <p:cNvPr id="63" name="Rounded Rectangle 62"/>
          <p:cNvSpPr/>
          <p:nvPr/>
        </p:nvSpPr>
        <p:spPr>
          <a:xfrm>
            <a:off x="7580442" y="1134321"/>
            <a:ext cx="2661310" cy="3800237"/>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chemeClr val="tx1"/>
                </a:solidFill>
                <a:latin typeface="Arial" charset="0"/>
                <a:ea typeface="Arial" charset="0"/>
                <a:cs typeface="Arial" charset="0"/>
              </a:rPr>
              <a:t>Globus</a:t>
            </a:r>
            <a:r>
              <a:rPr lang="en-US" b="1">
                <a:solidFill>
                  <a:schemeClr val="tx1"/>
                </a:solidFill>
                <a:latin typeface="Arial" charset="0"/>
                <a:ea typeface="Arial" charset="0"/>
                <a:cs typeface="Arial" charset="0"/>
              </a:rPr>
              <a:t> Auth (Authorization Server)</a:t>
            </a:r>
            <a:endParaRPr lang="en-US">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86731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41" grpId="0"/>
      <p:bldP spid="44" grpId="0"/>
      <p:bldP spid="50" grpId="0"/>
      <p:bldP spid="55" grpId="0"/>
      <p:bldP spid="59" grpId="0"/>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Refresh tokens</a:t>
            </a:r>
          </a:p>
        </p:txBody>
      </p:sp>
      <p:sp>
        <p:nvSpPr>
          <p:cNvPr id="3" name="Content Placeholder 2"/>
          <p:cNvSpPr>
            <a:spLocks noGrp="1"/>
          </p:cNvSpPr>
          <p:nvPr>
            <p:ph idx="1"/>
          </p:nvPr>
        </p:nvSpPr>
        <p:spPr/>
        <p:txBody>
          <a:bodyPr>
            <a:normAutofit fontScale="92500" lnSpcReduction="20000"/>
          </a:bodyPr>
          <a:lstStyle/>
          <a:p>
            <a:r>
              <a:rPr lang="en-US" dirty="0"/>
              <a:t>For “offline services”</a:t>
            </a:r>
          </a:p>
          <a:p>
            <a:pPr lvl="1"/>
            <a:r>
              <a:rPr lang="en-US" dirty="0"/>
              <a:t>e.g., transfer working on your behalf even when you are offline</a:t>
            </a:r>
          </a:p>
          <a:p>
            <a:r>
              <a:rPr lang="en-US" dirty="0"/>
              <a:t>Refresh tokens issued to client, in particular scope</a:t>
            </a:r>
          </a:p>
          <a:p>
            <a:r>
              <a:rPr lang="en-US" dirty="0"/>
              <a:t>Client uses refresh token to get access token</a:t>
            </a:r>
          </a:p>
          <a:p>
            <a:r>
              <a:rPr lang="en-US" dirty="0"/>
              <a:t>Refresh token good for 6 months after last use</a:t>
            </a:r>
          </a:p>
          <a:p>
            <a:r>
              <a:rPr lang="en-US" dirty="0"/>
              <a:t>Consent rescindment revokes resource token</a:t>
            </a:r>
          </a:p>
          <a:p>
            <a:r>
              <a:rPr lang="en-US" dirty="0"/>
              <a:t>Globus SDK:</a:t>
            </a:r>
          </a:p>
          <a:p>
            <a:pPr lvl="1"/>
            <a:r>
              <a:rPr lang="en-US" dirty="0"/>
              <a:t>To get token: </a:t>
            </a:r>
            <a:r>
              <a:rPr lang="en-US" dirty="0" err="1"/>
              <a:t>ConfidentialAppClient</a:t>
            </a:r>
            <a:r>
              <a:rPr lang="en-US" dirty="0"/>
              <a:t> or </a:t>
            </a:r>
            <a:r>
              <a:rPr lang="en-US" dirty="0" err="1"/>
              <a:t>NativeAppClient</a:t>
            </a:r>
            <a:endParaRPr lang="en-US" dirty="0"/>
          </a:p>
          <a:p>
            <a:pPr lvl="1"/>
            <a:r>
              <a:rPr lang="en-US" dirty="0"/>
              <a:t>To use tokens: </a:t>
            </a:r>
            <a:r>
              <a:rPr lang="en-US" dirty="0" err="1"/>
              <a:t>RefreshTokenAuthorizer</a:t>
            </a:r>
            <a:endParaRPr lang="en-US" dirty="0"/>
          </a:p>
          <a:p>
            <a:endParaRPr lang="en-US" dirty="0"/>
          </a:p>
        </p:txBody>
      </p:sp>
      <p:sp>
        <p:nvSpPr>
          <p:cNvPr id="4" name="Slide Number Placeholder 3"/>
          <p:cNvSpPr>
            <a:spLocks noGrp="1"/>
          </p:cNvSpPr>
          <p:nvPr>
            <p:ph type="sldNum" sz="quarter" idx="12"/>
          </p:nvPr>
        </p:nvSpPr>
        <p:spPr/>
        <p:txBody>
          <a:bodyPr/>
          <a:lstStyle/>
          <a:p>
            <a:fld id="{F9A62DDD-3F5F-554E-8F55-F59D7AC7F5D2}" type="slidenum">
              <a:rPr lang="en-US" smtClean="0"/>
              <a:pPr/>
              <a:t>55</a:t>
            </a:fld>
            <a:endParaRPr lang="en-US"/>
          </a:p>
        </p:txBody>
      </p:sp>
    </p:spTree>
    <p:extLst>
      <p:ext uri="{BB962C8B-B14F-4D97-AF65-F5344CB8AC3E}">
        <p14:creationId xmlns:p14="http://schemas.microsoft.com/office/powerpoint/2010/main" val="1071544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F91854-29B4-934F-BFEE-4F7141FC1479}"/>
              </a:ext>
            </a:extLst>
          </p:cNvPr>
          <p:cNvSpPr>
            <a:spLocks noGrp="1"/>
          </p:cNvSpPr>
          <p:nvPr>
            <p:ph type="title"/>
          </p:nvPr>
        </p:nvSpPr>
        <p:spPr/>
        <p:txBody>
          <a:bodyPr>
            <a:normAutofit/>
          </a:bodyPr>
          <a:lstStyle/>
          <a:p>
            <a:r>
              <a:rPr lang="en-US" dirty="0"/>
              <a:t>Refresh tokens</a:t>
            </a:r>
          </a:p>
        </p:txBody>
      </p:sp>
      <p:sp>
        <p:nvSpPr>
          <p:cNvPr id="4" name="Slide Number Placeholder 3"/>
          <p:cNvSpPr>
            <a:spLocks noGrp="1"/>
          </p:cNvSpPr>
          <p:nvPr>
            <p:ph type="sldNum" sz="quarter" idx="12"/>
          </p:nvPr>
        </p:nvSpPr>
        <p:spPr/>
        <p:txBody>
          <a:bodyPr/>
          <a:lstStyle/>
          <a:p>
            <a:fld id="{F9A62DDD-3F5F-554E-8F55-F59D7AC7F5D2}" type="slidenum">
              <a:rPr lang="en-US" smtClean="0"/>
              <a:pPr/>
              <a:t>56</a:t>
            </a:fld>
            <a:endParaRPr lang="en-US"/>
          </a:p>
        </p:txBody>
      </p:sp>
      <p:cxnSp>
        <p:nvCxnSpPr>
          <p:cNvPr id="14" name="Straight Arrow Connector 13"/>
          <p:cNvCxnSpPr/>
          <p:nvPr/>
        </p:nvCxnSpPr>
        <p:spPr>
          <a:xfrm rot="10800000">
            <a:off x="4892615" y="1724931"/>
            <a:ext cx="2322344" cy="1588"/>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1" name="Straight Arrow Connector 20"/>
          <p:cNvCxnSpPr/>
          <p:nvPr/>
        </p:nvCxnSpPr>
        <p:spPr>
          <a:xfrm>
            <a:off x="4945759" y="1929336"/>
            <a:ext cx="2269200" cy="1588"/>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24" name="Rounded Rectangle 23"/>
          <p:cNvSpPr/>
          <p:nvPr/>
        </p:nvSpPr>
        <p:spPr>
          <a:xfrm>
            <a:off x="1956539" y="3873698"/>
            <a:ext cx="1826588" cy="1579886"/>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br>
              <a:rPr lang="en-US" b="1">
                <a:solidFill>
                  <a:schemeClr val="tx1"/>
                </a:solidFill>
                <a:latin typeface="Arial" charset="0"/>
                <a:ea typeface="Arial" charset="0"/>
                <a:cs typeface="Arial" charset="0"/>
              </a:rPr>
            </a:br>
            <a:br>
              <a:rPr lang="en-US" b="1">
                <a:solidFill>
                  <a:schemeClr val="tx1"/>
                </a:solidFill>
                <a:latin typeface="Arial" charset="0"/>
                <a:ea typeface="Arial" charset="0"/>
                <a:cs typeface="Arial" charset="0"/>
              </a:rPr>
            </a:br>
            <a:r>
              <a:rPr lang="en-US" b="1">
                <a:solidFill>
                  <a:schemeClr val="tx1"/>
                </a:solidFill>
                <a:latin typeface="Arial" charset="0"/>
                <a:ea typeface="Arial" charset="0"/>
                <a:cs typeface="Arial" charset="0"/>
              </a:rPr>
              <a:t>Native App </a:t>
            </a:r>
            <a:r>
              <a:rPr lang="en-US">
                <a:solidFill>
                  <a:schemeClr val="tx1"/>
                </a:solidFill>
                <a:latin typeface="Arial" charset="0"/>
                <a:ea typeface="Arial" charset="0"/>
                <a:cs typeface="Arial" charset="0"/>
              </a:rPr>
              <a:t>(Client)</a:t>
            </a:r>
          </a:p>
        </p:txBody>
      </p:sp>
      <p:pic>
        <p:nvPicPr>
          <p:cNvPr id="19" name="Picture 18" descr="Screen Shot 2016-10-22 at , Oct 22 2016,1.03.44 PM.png"/>
          <p:cNvPicPr>
            <a:picLocks noChangeAspect="1"/>
          </p:cNvPicPr>
          <p:nvPr/>
        </p:nvPicPr>
        <p:blipFill>
          <a:blip r:embed="rId2"/>
          <a:stretch>
            <a:fillRect/>
          </a:stretch>
        </p:blipFill>
        <p:spPr>
          <a:xfrm>
            <a:off x="1956538" y="3873698"/>
            <a:ext cx="1826588" cy="525778"/>
          </a:xfrm>
          <a:prstGeom prst="rect">
            <a:avLst/>
          </a:prstGeom>
        </p:spPr>
      </p:pic>
      <p:pic>
        <p:nvPicPr>
          <p:cNvPr id="20" name="Picture 19" descr="femaleuse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40435" y="1302228"/>
            <a:ext cx="685259" cy="685261"/>
          </a:xfrm>
          <a:prstGeom prst="rect">
            <a:avLst/>
          </a:prstGeom>
        </p:spPr>
      </p:pic>
      <p:sp>
        <p:nvSpPr>
          <p:cNvPr id="22" name="Rounded Rectangle 21"/>
          <p:cNvSpPr/>
          <p:nvPr/>
        </p:nvSpPr>
        <p:spPr>
          <a:xfrm>
            <a:off x="7749776" y="5192139"/>
            <a:ext cx="2661310" cy="130878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chemeClr val="tx1"/>
                </a:solidFill>
                <a:latin typeface="Arial" charset="0"/>
                <a:ea typeface="Arial" charset="0"/>
                <a:cs typeface="Arial" charset="0"/>
              </a:rPr>
              <a:t>Globus</a:t>
            </a:r>
            <a:r>
              <a:rPr lang="en-US" b="1">
                <a:solidFill>
                  <a:schemeClr val="tx1"/>
                </a:solidFill>
                <a:latin typeface="Arial" charset="0"/>
                <a:ea typeface="Arial" charset="0"/>
                <a:cs typeface="Arial" charset="0"/>
              </a:rPr>
              <a:t> Transfer (Resource Server)</a:t>
            </a:r>
            <a:endParaRPr lang="en-US">
              <a:solidFill>
                <a:schemeClr val="tx1"/>
              </a:solidFill>
              <a:latin typeface="Arial" charset="0"/>
              <a:ea typeface="Arial" charset="0"/>
              <a:cs typeface="Arial" charset="0"/>
            </a:endParaRPr>
          </a:p>
        </p:txBody>
      </p:sp>
      <p:sp>
        <p:nvSpPr>
          <p:cNvPr id="23" name="Rounded Rectangle 22"/>
          <p:cNvSpPr/>
          <p:nvPr/>
        </p:nvSpPr>
        <p:spPr>
          <a:xfrm>
            <a:off x="7749776" y="1110430"/>
            <a:ext cx="2661310" cy="3800237"/>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chemeClr val="tx1"/>
                </a:solidFill>
                <a:latin typeface="Arial" charset="0"/>
                <a:ea typeface="Arial" charset="0"/>
                <a:cs typeface="Arial" charset="0"/>
              </a:rPr>
              <a:t>Globus</a:t>
            </a:r>
            <a:r>
              <a:rPr lang="en-US" b="1">
                <a:solidFill>
                  <a:schemeClr val="tx1"/>
                </a:solidFill>
                <a:latin typeface="Arial" charset="0"/>
                <a:ea typeface="Arial" charset="0"/>
                <a:cs typeface="Arial" charset="0"/>
              </a:rPr>
              <a:t> Auth (Authorization Server)</a:t>
            </a:r>
            <a:endParaRPr lang="en-US">
              <a:solidFill>
                <a:schemeClr val="tx1"/>
              </a:solidFill>
              <a:latin typeface="Arial" charset="0"/>
              <a:ea typeface="Arial" charset="0"/>
              <a:cs typeface="Arial" charset="0"/>
            </a:endParaRPr>
          </a:p>
        </p:txBody>
      </p:sp>
      <p:cxnSp>
        <p:nvCxnSpPr>
          <p:cNvPr id="26" name="Straight Arrow Connector 25"/>
          <p:cNvCxnSpPr/>
          <p:nvPr/>
        </p:nvCxnSpPr>
        <p:spPr>
          <a:xfrm rot="16200000" flipV="1">
            <a:off x="1203185" y="2816151"/>
            <a:ext cx="1530311" cy="3"/>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27" name="TextBox 26"/>
          <p:cNvSpPr txBox="1"/>
          <p:nvPr/>
        </p:nvSpPr>
        <p:spPr>
          <a:xfrm>
            <a:off x="1449163" y="1344560"/>
            <a:ext cx="1420670" cy="523220"/>
          </a:xfrm>
          <a:prstGeom prst="rect">
            <a:avLst/>
          </a:prstGeom>
          <a:noFill/>
        </p:spPr>
        <p:txBody>
          <a:bodyPr wrap="square" rtlCol="0">
            <a:spAutoFit/>
          </a:bodyPr>
          <a:lstStyle/>
          <a:p>
            <a:pPr algn="ctr"/>
            <a:r>
              <a:rPr lang="en-US" sz="1400">
                <a:solidFill>
                  <a:schemeClr val="bg1"/>
                </a:solidFill>
              </a:rPr>
              <a:t>1. Run application</a:t>
            </a:r>
          </a:p>
        </p:txBody>
      </p:sp>
      <p:cxnSp>
        <p:nvCxnSpPr>
          <p:cNvPr id="32" name="Straight Arrow Connector 31"/>
          <p:cNvCxnSpPr/>
          <p:nvPr/>
        </p:nvCxnSpPr>
        <p:spPr>
          <a:xfrm rot="5400000" flipH="1" flipV="1">
            <a:off x="1503785" y="2848999"/>
            <a:ext cx="1463029" cy="1588"/>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34" name="TextBox 33"/>
          <p:cNvSpPr txBox="1"/>
          <p:nvPr/>
        </p:nvSpPr>
        <p:spPr>
          <a:xfrm>
            <a:off x="2159498" y="2315190"/>
            <a:ext cx="1420670" cy="523220"/>
          </a:xfrm>
          <a:prstGeom prst="rect">
            <a:avLst/>
          </a:prstGeom>
          <a:noFill/>
        </p:spPr>
        <p:txBody>
          <a:bodyPr wrap="square" rtlCol="0">
            <a:spAutoFit/>
          </a:bodyPr>
          <a:lstStyle/>
          <a:p>
            <a:pPr algn="ctr"/>
            <a:r>
              <a:rPr lang="en-US" sz="1400">
                <a:solidFill>
                  <a:schemeClr val="bg1"/>
                </a:solidFill>
              </a:rPr>
              <a:t>2. URL to authenticate</a:t>
            </a:r>
          </a:p>
        </p:txBody>
      </p:sp>
      <p:sp>
        <p:nvSpPr>
          <p:cNvPr id="38" name="Rounded Rectangle 37"/>
          <p:cNvSpPr/>
          <p:nvPr/>
        </p:nvSpPr>
        <p:spPr>
          <a:xfrm>
            <a:off x="3580169" y="1416116"/>
            <a:ext cx="1175605" cy="649219"/>
          </a:xfrm>
          <a:prstGeom prst="roundRect">
            <a:avLst>
              <a:gd name="adj" fmla="val 10407"/>
            </a:avLst>
          </a:prstGeom>
          <a:solidFill>
            <a:schemeClr val="tx2">
              <a:lumMod val="20000"/>
              <a:lumOff val="8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latin typeface="Arial" charset="0"/>
                <a:ea typeface="Arial" charset="0"/>
                <a:cs typeface="Arial" charset="0"/>
              </a:rPr>
              <a:t>Browser</a:t>
            </a:r>
            <a:endParaRPr lang="en-US">
              <a:solidFill>
                <a:schemeClr val="tx1"/>
              </a:solidFill>
              <a:latin typeface="Arial" charset="0"/>
              <a:ea typeface="Arial" charset="0"/>
              <a:cs typeface="Arial" charset="0"/>
            </a:endParaRPr>
          </a:p>
        </p:txBody>
      </p:sp>
      <p:sp>
        <p:nvSpPr>
          <p:cNvPr id="41" name="TextBox 40"/>
          <p:cNvSpPr txBox="1"/>
          <p:nvPr/>
        </p:nvSpPr>
        <p:spPr>
          <a:xfrm>
            <a:off x="5077795" y="1110430"/>
            <a:ext cx="2033118" cy="523220"/>
          </a:xfrm>
          <a:prstGeom prst="rect">
            <a:avLst/>
          </a:prstGeom>
          <a:noFill/>
        </p:spPr>
        <p:txBody>
          <a:bodyPr wrap="square" rtlCol="0">
            <a:spAutoFit/>
          </a:bodyPr>
          <a:lstStyle/>
          <a:p>
            <a:pPr algn="ctr"/>
            <a:r>
              <a:rPr lang="en-US" sz="1400">
                <a:solidFill>
                  <a:schemeClr val="bg1"/>
                </a:solidFill>
              </a:rPr>
              <a:t>3. Authenticate and consent</a:t>
            </a:r>
          </a:p>
        </p:txBody>
      </p:sp>
      <p:sp>
        <p:nvSpPr>
          <p:cNvPr id="44" name="TextBox 43"/>
          <p:cNvSpPr txBox="1"/>
          <p:nvPr/>
        </p:nvSpPr>
        <p:spPr>
          <a:xfrm>
            <a:off x="5169135" y="1965970"/>
            <a:ext cx="2033118" cy="307777"/>
          </a:xfrm>
          <a:prstGeom prst="rect">
            <a:avLst/>
          </a:prstGeom>
          <a:noFill/>
        </p:spPr>
        <p:txBody>
          <a:bodyPr wrap="square" rtlCol="0">
            <a:spAutoFit/>
          </a:bodyPr>
          <a:lstStyle/>
          <a:p>
            <a:pPr algn="ctr"/>
            <a:r>
              <a:rPr lang="en-US" sz="1400">
                <a:solidFill>
                  <a:schemeClr val="bg1"/>
                </a:solidFill>
              </a:rPr>
              <a:t>4. Auth code</a:t>
            </a:r>
          </a:p>
        </p:txBody>
      </p:sp>
      <p:cxnSp>
        <p:nvCxnSpPr>
          <p:cNvPr id="49" name="Straight Arrow Connector 48"/>
          <p:cNvCxnSpPr/>
          <p:nvPr/>
        </p:nvCxnSpPr>
        <p:spPr>
          <a:xfrm rot="5400000" flipH="1" flipV="1">
            <a:off x="2637734" y="2900927"/>
            <a:ext cx="1671186" cy="1"/>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50" name="TextBox 49"/>
          <p:cNvSpPr txBox="1"/>
          <p:nvPr/>
        </p:nvSpPr>
        <p:spPr>
          <a:xfrm>
            <a:off x="3487439" y="2225366"/>
            <a:ext cx="1458320" cy="523220"/>
          </a:xfrm>
          <a:prstGeom prst="rect">
            <a:avLst/>
          </a:prstGeom>
          <a:noFill/>
        </p:spPr>
        <p:txBody>
          <a:bodyPr wrap="square" rtlCol="0">
            <a:spAutoFit/>
          </a:bodyPr>
          <a:lstStyle/>
          <a:p>
            <a:pPr algn="ctr"/>
            <a:r>
              <a:rPr lang="en-US" sz="1400">
                <a:solidFill>
                  <a:schemeClr val="bg1"/>
                </a:solidFill>
              </a:rPr>
              <a:t>5. Register auth code</a:t>
            </a:r>
          </a:p>
        </p:txBody>
      </p:sp>
      <p:cxnSp>
        <p:nvCxnSpPr>
          <p:cNvPr id="52" name="Straight Arrow Connector 51"/>
          <p:cNvCxnSpPr/>
          <p:nvPr/>
        </p:nvCxnSpPr>
        <p:spPr>
          <a:xfrm rot="10800000" flipV="1">
            <a:off x="3902191" y="3008085"/>
            <a:ext cx="3582080" cy="714099"/>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55" name="TextBox 54"/>
          <p:cNvSpPr txBox="1"/>
          <p:nvPr/>
        </p:nvSpPr>
        <p:spPr>
          <a:xfrm>
            <a:off x="3902189" y="2838410"/>
            <a:ext cx="2312874" cy="523220"/>
          </a:xfrm>
          <a:prstGeom prst="rect">
            <a:avLst/>
          </a:prstGeom>
          <a:noFill/>
        </p:spPr>
        <p:txBody>
          <a:bodyPr wrap="square" rtlCol="0">
            <a:spAutoFit/>
          </a:bodyPr>
          <a:lstStyle/>
          <a:p>
            <a:pPr algn="ctr"/>
            <a:r>
              <a:rPr lang="en-US" sz="1400">
                <a:solidFill>
                  <a:schemeClr val="bg1"/>
                </a:solidFill>
              </a:rPr>
              <a:t>6. Exchange code,  request refresh tokens</a:t>
            </a:r>
          </a:p>
        </p:txBody>
      </p:sp>
      <p:cxnSp>
        <p:nvCxnSpPr>
          <p:cNvPr id="56" name="Straight Arrow Connector 55"/>
          <p:cNvCxnSpPr/>
          <p:nvPr/>
        </p:nvCxnSpPr>
        <p:spPr>
          <a:xfrm rot="10800000" flipV="1">
            <a:off x="3908946" y="3168527"/>
            <a:ext cx="3575329" cy="754793"/>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59" name="TextBox 58"/>
          <p:cNvSpPr txBox="1"/>
          <p:nvPr/>
        </p:nvSpPr>
        <p:spPr>
          <a:xfrm>
            <a:off x="5703952" y="3460575"/>
            <a:ext cx="2045824" cy="523220"/>
          </a:xfrm>
          <a:prstGeom prst="rect">
            <a:avLst/>
          </a:prstGeom>
          <a:noFill/>
        </p:spPr>
        <p:txBody>
          <a:bodyPr wrap="square" rtlCol="0">
            <a:spAutoFit/>
          </a:bodyPr>
          <a:lstStyle/>
          <a:p>
            <a:pPr algn="ctr"/>
            <a:r>
              <a:rPr lang="en-US" sz="1400">
                <a:solidFill>
                  <a:schemeClr val="bg1"/>
                </a:solidFill>
              </a:rPr>
              <a:t>7. Access tokens and refresh tokens</a:t>
            </a:r>
          </a:p>
        </p:txBody>
      </p:sp>
      <p:cxnSp>
        <p:nvCxnSpPr>
          <p:cNvPr id="60" name="Straight Arrow Connector 59"/>
          <p:cNvCxnSpPr/>
          <p:nvPr/>
        </p:nvCxnSpPr>
        <p:spPr>
          <a:xfrm rot="10800000" flipV="1">
            <a:off x="3902192" y="4245429"/>
            <a:ext cx="3582082" cy="804804"/>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61" name="TextBox 60"/>
          <p:cNvSpPr txBox="1"/>
          <p:nvPr/>
        </p:nvSpPr>
        <p:spPr>
          <a:xfrm>
            <a:off x="3908944" y="4137866"/>
            <a:ext cx="2520382" cy="523220"/>
          </a:xfrm>
          <a:prstGeom prst="rect">
            <a:avLst/>
          </a:prstGeom>
          <a:noFill/>
        </p:spPr>
        <p:txBody>
          <a:bodyPr wrap="square" rtlCol="0">
            <a:spAutoFit/>
          </a:bodyPr>
          <a:lstStyle/>
          <a:p>
            <a:pPr algn="ctr"/>
            <a:r>
              <a:rPr lang="en-US" sz="1400">
                <a:solidFill>
                  <a:schemeClr val="bg1"/>
                </a:solidFill>
              </a:rPr>
              <a:t>9. Exchange refresh token for new access tokens</a:t>
            </a:r>
          </a:p>
        </p:txBody>
      </p:sp>
      <p:sp>
        <p:nvSpPr>
          <p:cNvPr id="35" name="TextBox 34"/>
          <p:cNvSpPr txBox="1"/>
          <p:nvPr/>
        </p:nvSpPr>
        <p:spPr>
          <a:xfrm>
            <a:off x="1558821" y="5540417"/>
            <a:ext cx="2033118" cy="307777"/>
          </a:xfrm>
          <a:prstGeom prst="rect">
            <a:avLst/>
          </a:prstGeom>
          <a:noFill/>
        </p:spPr>
        <p:txBody>
          <a:bodyPr wrap="square" rtlCol="0">
            <a:spAutoFit/>
          </a:bodyPr>
          <a:lstStyle/>
          <a:p>
            <a:pPr algn="ctr"/>
            <a:r>
              <a:rPr lang="en-US" sz="1400">
                <a:solidFill>
                  <a:schemeClr val="bg1"/>
                </a:solidFill>
              </a:rPr>
              <a:t>8. Store refresh tokens</a:t>
            </a:r>
          </a:p>
        </p:txBody>
      </p:sp>
      <p:cxnSp>
        <p:nvCxnSpPr>
          <p:cNvPr id="73" name="Straight Arrow Connector 72"/>
          <p:cNvCxnSpPr/>
          <p:nvPr/>
        </p:nvCxnSpPr>
        <p:spPr>
          <a:xfrm rot="10800000" flipV="1">
            <a:off x="3908944" y="4399476"/>
            <a:ext cx="3575330" cy="834356"/>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74" name="TextBox 73"/>
          <p:cNvSpPr txBox="1"/>
          <p:nvPr/>
        </p:nvSpPr>
        <p:spPr>
          <a:xfrm>
            <a:off x="4892615" y="4926056"/>
            <a:ext cx="3332148" cy="307777"/>
          </a:xfrm>
          <a:prstGeom prst="rect">
            <a:avLst/>
          </a:prstGeom>
          <a:noFill/>
        </p:spPr>
        <p:txBody>
          <a:bodyPr wrap="square" rtlCol="0">
            <a:spAutoFit/>
          </a:bodyPr>
          <a:lstStyle/>
          <a:p>
            <a:pPr algn="ctr"/>
            <a:r>
              <a:rPr lang="en-US" sz="1400">
                <a:solidFill>
                  <a:schemeClr val="bg1"/>
                </a:solidFill>
              </a:rPr>
              <a:t>10. Access tokens </a:t>
            </a:r>
          </a:p>
        </p:txBody>
      </p:sp>
      <p:cxnSp>
        <p:nvCxnSpPr>
          <p:cNvPr id="76" name="Straight Arrow Connector 75"/>
          <p:cNvCxnSpPr/>
          <p:nvPr/>
        </p:nvCxnSpPr>
        <p:spPr>
          <a:xfrm rot="10800000">
            <a:off x="4024328" y="5540418"/>
            <a:ext cx="3725448" cy="653027"/>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77" name="TextBox 76"/>
          <p:cNvSpPr txBox="1"/>
          <p:nvPr/>
        </p:nvSpPr>
        <p:spPr>
          <a:xfrm>
            <a:off x="4024327" y="5854886"/>
            <a:ext cx="2660988" cy="738664"/>
          </a:xfrm>
          <a:prstGeom prst="rect">
            <a:avLst/>
          </a:prstGeom>
          <a:noFill/>
        </p:spPr>
        <p:txBody>
          <a:bodyPr wrap="square" rtlCol="0">
            <a:spAutoFit/>
          </a:bodyPr>
          <a:lstStyle/>
          <a:p>
            <a:pPr algn="ctr"/>
            <a:r>
              <a:rPr lang="en-US" sz="1400">
                <a:solidFill>
                  <a:schemeClr val="bg1"/>
                </a:solidFill>
              </a:rPr>
              <a:t>11. Authenticate with access tokens to invoke transfer service as user</a:t>
            </a:r>
          </a:p>
        </p:txBody>
      </p:sp>
    </p:spTree>
    <p:extLst>
      <p:ext uri="{BB962C8B-B14F-4D97-AF65-F5344CB8AC3E}">
        <p14:creationId xmlns:p14="http://schemas.microsoft.com/office/powerpoint/2010/main" val="293467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9" grpId="0"/>
      <p:bldP spid="61" grpId="0"/>
      <p:bldP spid="35" grpId="0"/>
      <p:bldP spid="74" grpId="0"/>
      <p:bldP spid="7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Native App/Refresh Tokens Sample Code</a:t>
            </a:r>
          </a:p>
        </p:txBody>
      </p:sp>
      <p:sp>
        <p:nvSpPr>
          <p:cNvPr id="3" name="Content Placeholder 2"/>
          <p:cNvSpPr>
            <a:spLocks noGrp="1"/>
          </p:cNvSpPr>
          <p:nvPr>
            <p:ph idx="1"/>
          </p:nvPr>
        </p:nvSpPr>
        <p:spPr>
          <a:xfrm>
            <a:off x="609600" y="1408387"/>
            <a:ext cx="10972800" cy="4717778"/>
          </a:xfrm>
        </p:spPr>
        <p:txBody>
          <a:bodyPr>
            <a:normAutofit/>
          </a:bodyPr>
          <a:lstStyle/>
          <a:p>
            <a:pPr marL="0" indent="0" algn="ctr">
              <a:buNone/>
            </a:pPr>
            <a:r>
              <a:rPr lang="en-US" u="sng" dirty="0" err="1">
                <a:solidFill>
                  <a:schemeClr val="accent6">
                    <a:lumMod val="75000"/>
                  </a:schemeClr>
                </a:solidFill>
              </a:rPr>
              <a:t>github.com</a:t>
            </a:r>
            <a:r>
              <a:rPr lang="en-US" u="sng" dirty="0">
                <a:solidFill>
                  <a:schemeClr val="accent6">
                    <a:lumMod val="75000"/>
                  </a:schemeClr>
                </a:solidFill>
              </a:rPr>
              <a:t>/</a:t>
            </a:r>
            <a:r>
              <a:rPr lang="en-US" u="sng" dirty="0" err="1">
                <a:solidFill>
                  <a:schemeClr val="accent6">
                    <a:lumMod val="75000"/>
                  </a:schemeClr>
                </a:solidFill>
              </a:rPr>
              <a:t>globus</a:t>
            </a:r>
            <a:r>
              <a:rPr lang="en-US" u="sng" dirty="0">
                <a:solidFill>
                  <a:schemeClr val="accent6">
                    <a:lumMod val="75000"/>
                  </a:schemeClr>
                </a:solidFill>
              </a:rPr>
              <a:t>/native-app-examples </a:t>
            </a:r>
          </a:p>
          <a:p>
            <a:endParaRPr lang="en-US" dirty="0"/>
          </a:p>
          <a:p>
            <a:r>
              <a:rPr lang="en-US" dirty="0"/>
              <a:t>See README for installation</a:t>
            </a:r>
          </a:p>
          <a:p>
            <a:r>
              <a:rPr lang="en-US" dirty="0">
                <a:latin typeface="Consolas" charset="0"/>
                <a:ea typeface="Consolas" charset="0"/>
                <a:cs typeface="Consolas" charset="0"/>
              </a:rPr>
              <a:t>./</a:t>
            </a:r>
            <a:r>
              <a:rPr lang="en-US" dirty="0" err="1">
                <a:latin typeface="Consolas" charset="0"/>
                <a:ea typeface="Consolas" charset="0"/>
                <a:cs typeface="Consolas" charset="0"/>
              </a:rPr>
              <a:t>example_copy_paste.py</a:t>
            </a:r>
            <a:endParaRPr lang="en-US" dirty="0">
              <a:latin typeface="Consolas" charset="0"/>
              <a:ea typeface="Consolas" charset="0"/>
              <a:cs typeface="Consolas" charset="0"/>
            </a:endParaRPr>
          </a:p>
          <a:p>
            <a:pPr lvl="1"/>
            <a:r>
              <a:rPr lang="en-US" dirty="0"/>
              <a:t>Copy paste code to the app</a:t>
            </a:r>
          </a:p>
          <a:p>
            <a:r>
              <a:rPr lang="en-US" dirty="0">
                <a:latin typeface="Consolas" charset="0"/>
                <a:ea typeface="Consolas" charset="0"/>
                <a:cs typeface="Consolas" charset="0"/>
              </a:rPr>
              <a:t>./</a:t>
            </a:r>
            <a:r>
              <a:rPr lang="en-US" dirty="0" err="1">
                <a:latin typeface="Consolas" charset="0"/>
                <a:ea typeface="Consolas" charset="0"/>
                <a:cs typeface="Consolas" charset="0"/>
              </a:rPr>
              <a:t>example_copy_paste_refresh_token.py</a:t>
            </a:r>
            <a:endParaRPr lang="en-US" dirty="0">
              <a:latin typeface="Consolas" charset="0"/>
              <a:ea typeface="Consolas" charset="0"/>
              <a:cs typeface="Consolas" charset="0"/>
            </a:endParaRPr>
          </a:p>
          <a:p>
            <a:pPr lvl="1"/>
            <a:r>
              <a:rPr lang="en-US" sz="2400" dirty="0"/>
              <a:t>Stores refresh token locally, uses it to get new access tokens</a:t>
            </a:r>
            <a:endParaRPr lang="en-US" u="sng" dirty="0">
              <a:solidFill>
                <a:schemeClr val="accent6">
                  <a:lumMod val="75000"/>
                </a:schemeClr>
              </a:solidFill>
            </a:endParaRPr>
          </a:p>
          <a:p>
            <a:endParaRPr lang="en-US" dirty="0"/>
          </a:p>
        </p:txBody>
      </p:sp>
      <p:sp>
        <p:nvSpPr>
          <p:cNvPr id="4" name="Slide Number Placeholder 3"/>
          <p:cNvSpPr>
            <a:spLocks noGrp="1"/>
          </p:cNvSpPr>
          <p:nvPr>
            <p:ph type="sldNum" sz="quarter" idx="12"/>
          </p:nvPr>
        </p:nvSpPr>
        <p:spPr/>
        <p:txBody>
          <a:bodyPr/>
          <a:lstStyle/>
          <a:p>
            <a:fld id="{F9A62DDD-3F5F-554E-8F55-F59D7AC7F5D2}" type="slidenum">
              <a:rPr lang="en-US" smtClean="0"/>
              <a:pPr/>
              <a:t>57</a:t>
            </a:fld>
            <a:endParaRPr lang="en-US"/>
          </a:p>
        </p:txBody>
      </p:sp>
    </p:spTree>
    <p:extLst>
      <p:ext uri="{BB962C8B-B14F-4D97-AF65-F5344CB8AC3E}">
        <p14:creationId xmlns:p14="http://schemas.microsoft.com/office/powerpoint/2010/main" val="2786543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US" sz="7200" dirty="0"/>
              <a:t>Using Globus CLI for automation</a:t>
            </a:r>
            <a:endParaRPr lang="en-US" sz="7200" b="1" dirty="0"/>
          </a:p>
        </p:txBody>
      </p:sp>
    </p:spTree>
    <p:extLst>
      <p:ext uri="{BB962C8B-B14F-4D97-AF65-F5344CB8AC3E}">
        <p14:creationId xmlns:p14="http://schemas.microsoft.com/office/powerpoint/2010/main" val="2174340914"/>
      </p:ext>
    </p:extLst>
  </p:cSld>
  <p:clrMapOvr>
    <a:masterClrMapping/>
  </p:clrMapOvr>
  <p:transition advClick="0" advTm="5000">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Globus CLI</a:t>
            </a:r>
          </a:p>
        </p:txBody>
      </p:sp>
      <p:sp>
        <p:nvSpPr>
          <p:cNvPr id="3" name="Content Placeholder 2"/>
          <p:cNvSpPr>
            <a:spLocks noGrp="1"/>
          </p:cNvSpPr>
          <p:nvPr>
            <p:ph idx="1"/>
          </p:nvPr>
        </p:nvSpPr>
        <p:spPr>
          <a:xfrm>
            <a:off x="530772" y="1143000"/>
            <a:ext cx="10972800" cy="4525963"/>
          </a:xfrm>
        </p:spPr>
        <p:txBody>
          <a:bodyPr>
            <a:normAutofit fontScale="92500" lnSpcReduction="20000"/>
          </a:bodyPr>
          <a:lstStyle/>
          <a:p>
            <a:r>
              <a:rPr lang="en-US" dirty="0"/>
              <a:t>It’s a native application distributed by Globus</a:t>
            </a:r>
          </a:p>
          <a:p>
            <a:r>
              <a:rPr lang="en-US" dirty="0"/>
              <a:t>Easy install and updates</a:t>
            </a:r>
          </a:p>
          <a:p>
            <a:r>
              <a:rPr lang="en-US" dirty="0"/>
              <a:t>Command “</a:t>
            </a:r>
            <a:r>
              <a:rPr lang="en-US" dirty="0" err="1"/>
              <a:t>globus</a:t>
            </a:r>
            <a:r>
              <a:rPr lang="en-US" dirty="0"/>
              <a:t> login” gets access tokens and refresh tokens</a:t>
            </a:r>
          </a:p>
          <a:p>
            <a:pPr lvl="1"/>
            <a:r>
              <a:rPr lang="en-US" dirty="0"/>
              <a:t>Stores the token locally (~/.</a:t>
            </a:r>
            <a:r>
              <a:rPr lang="en-US" dirty="0" err="1"/>
              <a:t>globus.cfg</a:t>
            </a:r>
            <a:r>
              <a:rPr lang="en-US" dirty="0"/>
              <a:t> )</a:t>
            </a:r>
          </a:p>
          <a:p>
            <a:r>
              <a:rPr lang="en-US" dirty="0"/>
              <a:t>All interactions with the service use the tokens</a:t>
            </a:r>
          </a:p>
          <a:p>
            <a:pPr lvl="1"/>
            <a:r>
              <a:rPr lang="en-US" dirty="0"/>
              <a:t>Tokens for Globus </a:t>
            </a:r>
            <a:r>
              <a:rPr lang="en-US" dirty="0" err="1"/>
              <a:t>Auth</a:t>
            </a:r>
            <a:r>
              <a:rPr lang="en-US" dirty="0"/>
              <a:t> and Transfer services</a:t>
            </a:r>
          </a:p>
          <a:p>
            <a:r>
              <a:rPr lang="en-US" dirty="0"/>
              <a:t>Command </a:t>
            </a:r>
            <a:r>
              <a:rPr lang="en-US" b="1" i="1" dirty="0" err="1"/>
              <a:t>globus</a:t>
            </a:r>
            <a:r>
              <a:rPr lang="en-US" b="1" i="1" dirty="0"/>
              <a:t> logout </a:t>
            </a:r>
            <a:r>
              <a:rPr lang="en-US" b="1" dirty="0"/>
              <a:t>deletes those </a:t>
            </a:r>
          </a:p>
          <a:p>
            <a:r>
              <a:rPr lang="en-US" dirty="0"/>
              <a:t>See https://</a:t>
            </a:r>
            <a:r>
              <a:rPr lang="en-US" dirty="0" err="1"/>
              <a:t>docs.globus.org</a:t>
            </a:r>
            <a:r>
              <a:rPr lang="en-US" dirty="0"/>
              <a:t>/cli/examples/</a:t>
            </a:r>
          </a:p>
          <a:p>
            <a:endParaRPr lang="en-US" b="1" dirty="0"/>
          </a:p>
          <a:p>
            <a:endParaRPr lang="en-US" b="1" i="1" dirty="0"/>
          </a:p>
        </p:txBody>
      </p:sp>
    </p:spTree>
    <p:extLst>
      <p:ext uri="{BB962C8B-B14F-4D97-AF65-F5344CB8AC3E}">
        <p14:creationId xmlns:p14="http://schemas.microsoft.com/office/powerpoint/2010/main" val="1429139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379" y="3057558"/>
            <a:ext cx="4445421" cy="1775545"/>
          </a:xfrm>
          <a:prstGeom prst="rect">
            <a:avLst/>
          </a:prstGeom>
        </p:spPr>
      </p:pic>
      <p:sp>
        <p:nvSpPr>
          <p:cNvPr id="19" name="Rectangle 18"/>
          <p:cNvSpPr/>
          <p:nvPr/>
        </p:nvSpPr>
        <p:spPr>
          <a:xfrm>
            <a:off x="5765378" y="3059452"/>
            <a:ext cx="4445422" cy="1759254"/>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urved Down Arrow 6"/>
          <p:cNvSpPr/>
          <p:nvPr/>
        </p:nvSpPr>
        <p:spPr>
          <a:xfrm rot="10800000">
            <a:off x="3360616" y="4833776"/>
            <a:ext cx="5529385" cy="150446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urved Down Arrow 5"/>
          <p:cNvSpPr/>
          <p:nvPr/>
        </p:nvSpPr>
        <p:spPr>
          <a:xfrm>
            <a:off x="3497386" y="1570059"/>
            <a:ext cx="5529385" cy="1504462"/>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a:bodyPr>
          <a:lstStyle/>
          <a:p>
            <a:r>
              <a:rPr lang="en-US" dirty="0"/>
              <a:t>Bridge to national cyberinfrastructure</a:t>
            </a:r>
          </a:p>
        </p:txBody>
      </p:sp>
      <p:sp>
        <p:nvSpPr>
          <p:cNvPr id="3" name="Content Placeholder 2"/>
          <p:cNvSpPr>
            <a:spLocks noGrp="1"/>
          </p:cNvSpPr>
          <p:nvPr>
            <p:ph idx="1"/>
          </p:nvPr>
        </p:nvSpPr>
        <p:spPr>
          <a:xfrm>
            <a:off x="609600" y="1260389"/>
            <a:ext cx="10972800" cy="4865775"/>
          </a:xfrm>
        </p:spPr>
        <p:txBody>
          <a:bodyPr>
            <a:noAutofit/>
          </a:bodyPr>
          <a:lstStyle/>
          <a:p>
            <a:pPr marL="0" indent="0" algn="ctr">
              <a:spcBef>
                <a:spcPts val="0"/>
              </a:spcBef>
              <a:buNone/>
            </a:pPr>
            <a:r>
              <a:rPr lang="en-US" sz="4400" dirty="0"/>
              <a:t>Move datasets to supercomputer,      national facility</a:t>
            </a:r>
          </a:p>
          <a:p>
            <a:pPr marL="0" indent="0" algn="ctr">
              <a:buNone/>
            </a:pPr>
            <a:endParaRPr lang="en-US" sz="4400" dirty="0"/>
          </a:p>
          <a:p>
            <a:pPr marL="0" indent="0" algn="ctr">
              <a:buNone/>
            </a:pPr>
            <a:endParaRPr lang="en-US" sz="4400" dirty="0"/>
          </a:p>
          <a:p>
            <a:pPr marL="0" indent="0" algn="ctr">
              <a:buNone/>
            </a:pPr>
            <a:endParaRPr lang="en-US" sz="4400" dirty="0"/>
          </a:p>
          <a:p>
            <a:pPr marL="0" indent="0" algn="ctr">
              <a:buNone/>
            </a:pPr>
            <a:r>
              <a:rPr lang="en-US" sz="4400" dirty="0"/>
              <a:t>Move results to campus (…)</a:t>
            </a:r>
          </a:p>
        </p:txBody>
      </p:sp>
      <p:pic>
        <p:nvPicPr>
          <p:cNvPr id="4" name="Picture 3" descr="ResearchComputing_Featur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58203" y="3074523"/>
            <a:ext cx="3323037" cy="1759255"/>
          </a:xfrm>
          <a:prstGeom prst="rect">
            <a:avLst/>
          </a:prstGeom>
        </p:spPr>
      </p:pic>
      <p:sp>
        <p:nvSpPr>
          <p:cNvPr id="18" name="Rectangle 17"/>
          <p:cNvSpPr/>
          <p:nvPr/>
        </p:nvSpPr>
        <p:spPr>
          <a:xfrm>
            <a:off x="1858202" y="3074521"/>
            <a:ext cx="3323037" cy="1759254"/>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3366741" y="2841502"/>
            <a:ext cx="784186" cy="537528"/>
            <a:chOff x="598401" y="2383515"/>
            <a:chExt cx="784186" cy="537528"/>
          </a:xfrm>
        </p:grpSpPr>
        <p:sp>
          <p:nvSpPr>
            <p:cNvPr id="16" name="Rounded Rectangle 15"/>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globus_connect_logo.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grpSp>
        <p:nvGrpSpPr>
          <p:cNvPr id="21" name="Group 20"/>
          <p:cNvGrpSpPr/>
          <p:nvPr/>
        </p:nvGrpSpPr>
        <p:grpSpPr>
          <a:xfrm>
            <a:off x="8279924" y="4613460"/>
            <a:ext cx="784186" cy="537528"/>
            <a:chOff x="598401" y="2383515"/>
            <a:chExt cx="784186" cy="537528"/>
          </a:xfrm>
        </p:grpSpPr>
        <p:sp>
          <p:nvSpPr>
            <p:cNvPr id="22" name="Rounded Rectangle 21"/>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globus_connect_logo.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spTree>
    <p:extLst>
      <p:ext uri="{BB962C8B-B14F-4D97-AF65-F5344CB8AC3E}">
        <p14:creationId xmlns:p14="http://schemas.microsoft.com/office/powerpoint/2010/main" val="1392456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UUIDs everywhere</a:t>
            </a:r>
          </a:p>
        </p:txBody>
      </p:sp>
      <p:sp>
        <p:nvSpPr>
          <p:cNvPr id="3" name="Content Placeholder 2"/>
          <p:cNvSpPr>
            <a:spLocks noGrp="1"/>
          </p:cNvSpPr>
          <p:nvPr>
            <p:ph idx="1"/>
          </p:nvPr>
        </p:nvSpPr>
        <p:spPr/>
        <p:txBody>
          <a:bodyPr/>
          <a:lstStyle/>
          <a:p>
            <a:r>
              <a:rPr lang="en-US" dirty="0"/>
              <a:t>UUIDs for endpoint, task, user identity, groups..</a:t>
            </a:r>
          </a:p>
          <a:p>
            <a:pPr lvl="1"/>
            <a:r>
              <a:rPr lang="en-US" dirty="0"/>
              <a:t>Use search/list options </a:t>
            </a:r>
          </a:p>
          <a:p>
            <a:pPr lvl="1"/>
            <a:r>
              <a:rPr lang="en-US" dirty="0"/>
              <a:t>get-identities for identity username to UUID</a:t>
            </a:r>
          </a:p>
          <a:p>
            <a:r>
              <a:rPr lang="en-US" b="0" i="1" dirty="0"/>
              <a:t>$ </a:t>
            </a:r>
            <a:r>
              <a:rPr lang="en-US" b="0" i="1" dirty="0" err="1"/>
              <a:t>globus</a:t>
            </a:r>
            <a:r>
              <a:rPr lang="en-US" b="0" i="1" dirty="0"/>
              <a:t> endpoint search "Globus Tutorial Endpoint”</a:t>
            </a:r>
          </a:p>
          <a:p>
            <a:r>
              <a:rPr lang="en-US" b="0" i="1" dirty="0"/>
              <a:t>$ </a:t>
            </a:r>
            <a:r>
              <a:rPr lang="en-US" b="0" i="1" dirty="0" err="1"/>
              <a:t>globus</a:t>
            </a:r>
            <a:r>
              <a:rPr lang="en-US" b="0" i="1" dirty="0"/>
              <a:t> task list</a:t>
            </a:r>
          </a:p>
          <a:p>
            <a:r>
              <a:rPr lang="en-US" b="0" i="1" dirty="0"/>
              <a:t>$ </a:t>
            </a:r>
            <a:r>
              <a:rPr lang="en-US" b="0" i="1" dirty="0" err="1"/>
              <a:t>globus</a:t>
            </a:r>
            <a:r>
              <a:rPr lang="en-US" b="0" i="1" dirty="0"/>
              <a:t> get-identities </a:t>
            </a:r>
            <a:r>
              <a:rPr lang="en-US" b="0" i="1" dirty="0" err="1"/>
              <a:t>rachana@globus.org</a:t>
            </a:r>
            <a:endParaRPr lang="en-US" b="0" i="1" dirty="0"/>
          </a:p>
        </p:txBody>
      </p:sp>
    </p:spTree>
    <p:extLst>
      <p:ext uri="{BB962C8B-B14F-4D97-AF65-F5344CB8AC3E}">
        <p14:creationId xmlns:p14="http://schemas.microsoft.com/office/powerpoint/2010/main" val="3460408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Transfers</a:t>
            </a:r>
          </a:p>
        </p:txBody>
      </p:sp>
      <p:sp>
        <p:nvSpPr>
          <p:cNvPr id="3" name="Content Placeholder 2"/>
          <p:cNvSpPr>
            <a:spLocks noGrp="1"/>
          </p:cNvSpPr>
          <p:nvPr>
            <p:ph idx="1"/>
          </p:nvPr>
        </p:nvSpPr>
        <p:spPr/>
        <p:txBody>
          <a:bodyPr/>
          <a:lstStyle/>
          <a:p>
            <a:pPr marL="342900" lvl="1" indent="-342900">
              <a:spcBef>
                <a:spcPts val="1400"/>
              </a:spcBef>
              <a:buFont typeface="Arial"/>
              <a:buChar char="•"/>
            </a:pPr>
            <a:r>
              <a:rPr lang="en-US" dirty="0"/>
              <a:t>A transfer task can only be from one source </a:t>
            </a:r>
            <a:r>
              <a:rPr lang="en-US"/>
              <a:t>to one </a:t>
            </a:r>
            <a:r>
              <a:rPr lang="en-US" dirty="0"/>
              <a:t>destination, but can have any number of files</a:t>
            </a:r>
          </a:p>
          <a:p>
            <a:pPr marL="342900" lvl="1" indent="-342900">
              <a:spcBef>
                <a:spcPts val="1400"/>
              </a:spcBef>
              <a:buFont typeface="Arial"/>
              <a:buChar char="•"/>
            </a:pPr>
            <a:r>
              <a:rPr lang="en-US" dirty="0"/>
              <a:t>Provide input from local files</a:t>
            </a:r>
          </a:p>
          <a:p>
            <a:r>
              <a:rPr lang="en-US" b="0" dirty="0"/>
              <a:t>Move files listed in </a:t>
            </a:r>
            <a:r>
              <a:rPr lang="en-US" b="0" dirty="0" err="1"/>
              <a:t>files.txt</a:t>
            </a:r>
            <a:r>
              <a:rPr lang="en-US" b="0" dirty="0"/>
              <a:t> from Tutorial Endpoint 1 to Tutorial Endpoint 2</a:t>
            </a:r>
          </a:p>
          <a:p>
            <a:pPr lvl="1"/>
            <a:r>
              <a:rPr lang="en-US" b="0" i="1" dirty="0"/>
              <a:t>$ </a:t>
            </a:r>
            <a:r>
              <a:rPr lang="en-US" b="0" i="1" dirty="0" err="1"/>
              <a:t>globus</a:t>
            </a:r>
            <a:r>
              <a:rPr lang="en-US" b="0" i="1" dirty="0"/>
              <a:t> transfer $ep1:/share/</a:t>
            </a:r>
            <a:r>
              <a:rPr lang="en-US" b="0" i="1" dirty="0" err="1"/>
              <a:t>godata</a:t>
            </a:r>
            <a:r>
              <a:rPr lang="en-US" b="0" i="1" dirty="0"/>
              <a:t>/ $ep2:~/ \ --batch --label "CLI Batch" &lt; </a:t>
            </a:r>
            <a:r>
              <a:rPr lang="en-US" b="0" i="1" dirty="0" err="1"/>
              <a:t>files.txt</a:t>
            </a:r>
            <a:endParaRPr lang="en-US" b="0" i="1" dirty="0"/>
          </a:p>
        </p:txBody>
      </p:sp>
    </p:spTree>
    <p:extLst>
      <p:ext uri="{BB962C8B-B14F-4D97-AF65-F5344CB8AC3E}">
        <p14:creationId xmlns:p14="http://schemas.microsoft.com/office/powerpoint/2010/main" val="975967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Submission commands</a:t>
            </a:r>
          </a:p>
        </p:txBody>
      </p:sp>
      <p:sp>
        <p:nvSpPr>
          <p:cNvPr id="3" name="Content Placeholder 2"/>
          <p:cNvSpPr>
            <a:spLocks noGrp="1"/>
          </p:cNvSpPr>
          <p:nvPr>
            <p:ph idx="1"/>
          </p:nvPr>
        </p:nvSpPr>
        <p:spPr/>
        <p:txBody>
          <a:bodyPr/>
          <a:lstStyle/>
          <a:p>
            <a:r>
              <a:rPr lang="en-US" dirty="0"/>
              <a:t>Safe resubmissions</a:t>
            </a:r>
          </a:p>
          <a:p>
            <a:pPr lvl="1"/>
            <a:r>
              <a:rPr lang="en-US" dirty="0"/>
              <a:t>Applies to all tasks (transfer and delete)</a:t>
            </a:r>
          </a:p>
          <a:p>
            <a:pPr lvl="1"/>
            <a:r>
              <a:rPr lang="en-US" dirty="0"/>
              <a:t>Get a task UUID, use that in submission</a:t>
            </a:r>
          </a:p>
          <a:p>
            <a:pPr lvl="1"/>
            <a:r>
              <a:rPr lang="en-US" dirty="0"/>
              <a:t>$ </a:t>
            </a:r>
            <a:r>
              <a:rPr lang="en-US" i="1" dirty="0" err="1"/>
              <a:t>globus</a:t>
            </a:r>
            <a:r>
              <a:rPr lang="en-US" i="1" dirty="0"/>
              <a:t> task generate-submission-id</a:t>
            </a:r>
          </a:p>
          <a:p>
            <a:pPr lvl="1"/>
            <a:r>
              <a:rPr lang="en-US" dirty="0"/>
              <a:t>--submission-id option in transfer</a:t>
            </a:r>
          </a:p>
          <a:p>
            <a:r>
              <a:rPr lang="en-US" dirty="0"/>
              <a:t>Task wait</a:t>
            </a:r>
          </a:p>
          <a:p>
            <a:pPr lvl="1"/>
            <a:r>
              <a:rPr lang="en-US" dirty="0"/>
              <a:t>useful for scripting conditional on transfer task status</a:t>
            </a:r>
          </a:p>
          <a:p>
            <a:endParaRPr lang="en-US" dirty="0"/>
          </a:p>
        </p:txBody>
      </p:sp>
    </p:spTree>
    <p:extLst>
      <p:ext uri="{BB962C8B-B14F-4D97-AF65-F5344CB8AC3E}">
        <p14:creationId xmlns:p14="http://schemas.microsoft.com/office/powerpoint/2010/main" val="3760566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 CLI output</a:t>
            </a:r>
          </a:p>
        </p:txBody>
      </p:sp>
      <p:sp>
        <p:nvSpPr>
          <p:cNvPr id="3" name="Content Placeholder 2"/>
          <p:cNvSpPr>
            <a:spLocks noGrp="1"/>
          </p:cNvSpPr>
          <p:nvPr>
            <p:ph idx="1"/>
          </p:nvPr>
        </p:nvSpPr>
        <p:spPr/>
        <p:txBody>
          <a:bodyPr/>
          <a:lstStyle/>
          <a:p>
            <a:r>
              <a:rPr lang="en-US" dirty="0"/>
              <a:t>Default is text</a:t>
            </a:r>
          </a:p>
          <a:p>
            <a:pPr lvl="1"/>
            <a:r>
              <a:rPr lang="en-US" dirty="0"/>
              <a:t>$  </a:t>
            </a:r>
            <a:r>
              <a:rPr lang="en-US" i="1" dirty="0" err="1"/>
              <a:t>globus</a:t>
            </a:r>
            <a:r>
              <a:rPr lang="en-US" i="1" dirty="0"/>
              <a:t> endpoint search --filter-scope my-endpoints</a:t>
            </a:r>
          </a:p>
          <a:p>
            <a:r>
              <a:rPr lang="en-US" dirty="0"/>
              <a:t>JSON: --format JSON</a:t>
            </a:r>
          </a:p>
          <a:p>
            <a:pPr lvl="1"/>
            <a:r>
              <a:rPr lang="en-US" dirty="0"/>
              <a:t>$ </a:t>
            </a:r>
            <a:r>
              <a:rPr lang="en-US" i="1" dirty="0" err="1"/>
              <a:t>globus</a:t>
            </a:r>
            <a:r>
              <a:rPr lang="en-US" i="1" dirty="0"/>
              <a:t> endpoint search --filter-scope my-endpoints --format JSON</a:t>
            </a:r>
          </a:p>
          <a:p>
            <a:r>
              <a:rPr lang="en-US" dirty="0"/>
              <a:t>Extract specific : --</a:t>
            </a:r>
            <a:r>
              <a:rPr lang="en-US" dirty="0" err="1"/>
              <a:t>jmespath</a:t>
            </a:r>
            <a:r>
              <a:rPr lang="en-US" dirty="0"/>
              <a:t> &lt;expression&gt;</a:t>
            </a:r>
          </a:p>
          <a:p>
            <a:pPr lvl="1"/>
            <a:r>
              <a:rPr lang="en-US" dirty="0"/>
              <a:t>$ </a:t>
            </a:r>
            <a:r>
              <a:rPr lang="en-US" i="1" dirty="0" err="1"/>
              <a:t>globus</a:t>
            </a:r>
            <a:r>
              <a:rPr lang="en-US" i="1" dirty="0"/>
              <a:t> endpoint search --filter-scope my-endpoints --</a:t>
            </a:r>
            <a:r>
              <a:rPr lang="en-US" i="1" dirty="0" err="1"/>
              <a:t>jmespath</a:t>
            </a:r>
            <a:r>
              <a:rPr lang="en-US" i="1" dirty="0"/>
              <a:t> 'DATA[0].[id, </a:t>
            </a:r>
            <a:r>
              <a:rPr lang="en-US" i="1" dirty="0" err="1"/>
              <a:t>display_name</a:t>
            </a:r>
            <a:r>
              <a:rPr lang="en-US" i="1" dirty="0"/>
              <a:t>]’</a:t>
            </a:r>
          </a:p>
        </p:txBody>
      </p:sp>
    </p:spTree>
    <p:extLst>
      <p:ext uri="{BB962C8B-B14F-4D97-AF65-F5344CB8AC3E}">
        <p14:creationId xmlns:p14="http://schemas.microsoft.com/office/powerpoint/2010/main" val="20347795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 off notifications</a:t>
            </a:r>
          </a:p>
        </p:txBody>
      </p:sp>
      <p:sp>
        <p:nvSpPr>
          <p:cNvPr id="3" name="Content Placeholder 2"/>
          <p:cNvSpPr>
            <a:spLocks noGrp="1"/>
          </p:cNvSpPr>
          <p:nvPr>
            <p:ph idx="1"/>
          </p:nvPr>
        </p:nvSpPr>
        <p:spPr/>
        <p:txBody>
          <a:bodyPr/>
          <a:lstStyle/>
          <a:p>
            <a:r>
              <a:rPr lang="en-US" dirty="0"/>
              <a:t>Turn off emails sent for the task</a:t>
            </a:r>
          </a:p>
          <a:p>
            <a:r>
              <a:rPr lang="en-US" dirty="0"/>
              <a:t>Useful when an application manages tasks for a user</a:t>
            </a:r>
          </a:p>
          <a:p>
            <a:r>
              <a:rPr lang="en-US" dirty="0"/>
              <a:t>All notifications can be turned off: </a:t>
            </a:r>
          </a:p>
          <a:p>
            <a:pPr lvl="1"/>
            <a:r>
              <a:rPr lang="en-US" i="1" dirty="0"/>
              <a:t>--notify off</a:t>
            </a:r>
          </a:p>
          <a:p>
            <a:r>
              <a:rPr lang="en-US" dirty="0"/>
              <a:t>Select type of notification to turn off: </a:t>
            </a:r>
          </a:p>
          <a:p>
            <a:pPr lvl="1"/>
            <a:r>
              <a:rPr lang="en-US" i="1" dirty="0"/>
              <a:t>--notify failed, inactive</a:t>
            </a:r>
          </a:p>
          <a:p>
            <a:endParaRPr lang="en-US" dirty="0"/>
          </a:p>
        </p:txBody>
      </p:sp>
    </p:spTree>
    <p:extLst>
      <p:ext uri="{BB962C8B-B14F-4D97-AF65-F5344CB8AC3E}">
        <p14:creationId xmlns:p14="http://schemas.microsoft.com/office/powerpoint/2010/main" val="4140316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Permission management</a:t>
            </a:r>
          </a:p>
        </p:txBody>
      </p:sp>
      <p:sp>
        <p:nvSpPr>
          <p:cNvPr id="3" name="Content Placeholder 2"/>
          <p:cNvSpPr>
            <a:spLocks noGrp="1"/>
          </p:cNvSpPr>
          <p:nvPr>
            <p:ph idx="1"/>
          </p:nvPr>
        </p:nvSpPr>
        <p:spPr/>
        <p:txBody>
          <a:bodyPr>
            <a:normAutofit/>
          </a:bodyPr>
          <a:lstStyle/>
          <a:p>
            <a:r>
              <a:rPr lang="en-US" dirty="0"/>
              <a:t>Set and manage permissions on shared endpoint</a:t>
            </a:r>
          </a:p>
          <a:p>
            <a:r>
              <a:rPr lang="en-US" dirty="0"/>
              <a:t>Need access manager role	</a:t>
            </a:r>
          </a:p>
          <a:p>
            <a:r>
              <a:rPr lang="en-US" dirty="0"/>
              <a:t>$ </a:t>
            </a:r>
            <a:r>
              <a:rPr lang="en-US" b="0" i="1" dirty="0" err="1"/>
              <a:t>globus</a:t>
            </a:r>
            <a:r>
              <a:rPr lang="en-US" b="0" i="1" dirty="0"/>
              <a:t> endpoint permission create --permissions r --identity </a:t>
            </a:r>
            <a:r>
              <a:rPr lang="en-US" b="0" i="1" dirty="0" err="1"/>
              <a:t>greg@globus.org</a:t>
            </a:r>
            <a:r>
              <a:rPr lang="en-US" b="0" i="1" dirty="0"/>
              <a:t> $share:/</a:t>
            </a:r>
            <a:r>
              <a:rPr lang="en-US" b="0" i="1" dirty="0" err="1"/>
              <a:t>forGreg</a:t>
            </a:r>
            <a:r>
              <a:rPr lang="en-US" b="0" i="1" dirty="0"/>
              <a:t>/</a:t>
            </a:r>
          </a:p>
          <a:p>
            <a:r>
              <a:rPr lang="en-US" b="0" i="1" dirty="0"/>
              <a:t>$ </a:t>
            </a:r>
            <a:r>
              <a:rPr lang="en-US" b="0" i="1" dirty="0" err="1"/>
              <a:t>globus</a:t>
            </a:r>
            <a:r>
              <a:rPr lang="en-US" b="0" i="1" dirty="0"/>
              <a:t> endpoint permission list $share</a:t>
            </a:r>
          </a:p>
          <a:p>
            <a:r>
              <a:rPr lang="en-US" b="0" i="1" dirty="0"/>
              <a:t>$ </a:t>
            </a:r>
            <a:r>
              <a:rPr lang="en-US" b="0" i="1" dirty="0" err="1"/>
              <a:t>globus</a:t>
            </a:r>
            <a:r>
              <a:rPr lang="en-US" b="0" i="1" dirty="0"/>
              <a:t> endpoint permission delete $share 9edd3956-4736-11e8-8ed2-0a6d4e044368</a:t>
            </a:r>
          </a:p>
        </p:txBody>
      </p:sp>
    </p:spTree>
    <p:extLst>
      <p:ext uri="{BB962C8B-B14F-4D97-AF65-F5344CB8AC3E}">
        <p14:creationId xmlns:p14="http://schemas.microsoft.com/office/powerpoint/2010/main" val="201395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with CLI</a:t>
            </a:r>
          </a:p>
        </p:txBody>
      </p:sp>
      <p:sp>
        <p:nvSpPr>
          <p:cNvPr id="3" name="Content Placeholder 2"/>
          <p:cNvSpPr>
            <a:spLocks noGrp="1"/>
          </p:cNvSpPr>
          <p:nvPr>
            <p:ph idx="1"/>
          </p:nvPr>
        </p:nvSpPr>
        <p:spPr>
          <a:xfrm>
            <a:off x="609600" y="1143001"/>
            <a:ext cx="10972800" cy="4983164"/>
          </a:xfrm>
        </p:spPr>
        <p:txBody>
          <a:bodyPr>
            <a:normAutofit fontScale="92500" lnSpcReduction="20000"/>
          </a:bodyPr>
          <a:lstStyle/>
          <a:p>
            <a:r>
              <a:rPr lang="en-US" dirty="0"/>
              <a:t>A script that uses the CLI to transfer data repeatedly via task manager/</a:t>
            </a:r>
            <a:r>
              <a:rPr lang="en-US" dirty="0" err="1"/>
              <a:t>cron</a:t>
            </a:r>
            <a:r>
              <a:rPr lang="en-US" dirty="0"/>
              <a:t> </a:t>
            </a:r>
          </a:p>
          <a:p>
            <a:pPr lvl="1"/>
            <a:r>
              <a:rPr lang="en-US" dirty="0"/>
              <a:t>Interactions are as user: both for data access and to Globus services</a:t>
            </a:r>
          </a:p>
          <a:p>
            <a:r>
              <a:rPr lang="en-US" dirty="0"/>
              <a:t>CLI commands used in the job submission script</a:t>
            </a:r>
          </a:p>
          <a:p>
            <a:pPr lvl="1"/>
            <a:r>
              <a:rPr lang="en-US" dirty="0"/>
              <a:t>CLI is installed on head node</a:t>
            </a:r>
          </a:p>
          <a:p>
            <a:pPr lvl="1"/>
            <a:r>
              <a:rPr lang="en-US" dirty="0"/>
              <a:t>User runs ”</a:t>
            </a:r>
            <a:r>
              <a:rPr lang="en-US" dirty="0" err="1"/>
              <a:t>globus</a:t>
            </a:r>
            <a:r>
              <a:rPr lang="en-US" dirty="0"/>
              <a:t> login”, the tokens are stored in user’s home directory </a:t>
            </a:r>
          </a:p>
          <a:p>
            <a:pPr lvl="1"/>
            <a:r>
              <a:rPr lang="en-US" dirty="0"/>
              <a:t>Tokens accessible when the job runs and submits stage in or stage out tasks</a:t>
            </a:r>
          </a:p>
          <a:p>
            <a:pPr lvl="1"/>
            <a:r>
              <a:rPr lang="en-US" dirty="0"/>
              <a:t>Use the </a:t>
            </a:r>
            <a:r>
              <a:rPr lang="mr-IN" dirty="0"/>
              <a:t>–</a:t>
            </a:r>
            <a:r>
              <a:rPr lang="en-US" dirty="0"/>
              <a:t>skip-activation-check to submit the task even if endpoint is not activated at submit time</a:t>
            </a:r>
          </a:p>
        </p:txBody>
      </p:sp>
    </p:spTree>
    <p:extLst>
      <p:ext uri="{BB962C8B-B14F-4D97-AF65-F5344CB8AC3E}">
        <p14:creationId xmlns:p14="http://schemas.microsoft.com/office/powerpoint/2010/main" val="229788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with portals</a:t>
            </a:r>
          </a:p>
        </p:txBody>
      </p:sp>
      <p:sp>
        <p:nvSpPr>
          <p:cNvPr id="3" name="Content Placeholder 2"/>
          <p:cNvSpPr>
            <a:spLocks noGrp="1"/>
          </p:cNvSpPr>
          <p:nvPr>
            <p:ph idx="1"/>
          </p:nvPr>
        </p:nvSpPr>
        <p:spPr/>
        <p:txBody>
          <a:bodyPr>
            <a:normAutofit/>
          </a:bodyPr>
          <a:lstStyle/>
          <a:p>
            <a:r>
              <a:rPr lang="en-US" dirty="0"/>
              <a:t>Portal needs to act as the user </a:t>
            </a:r>
          </a:p>
          <a:p>
            <a:r>
              <a:rPr lang="en-US" dirty="0"/>
              <a:t>User grants “offline” access to the portal </a:t>
            </a:r>
          </a:p>
          <a:p>
            <a:pPr lvl="1"/>
            <a:r>
              <a:rPr lang="en-US" dirty="0"/>
              <a:t>Refresh tokens are obtained for each user by the portal and stored </a:t>
            </a:r>
          </a:p>
          <a:p>
            <a:pPr lvl="1"/>
            <a:r>
              <a:rPr lang="en-US" dirty="0"/>
              <a:t>The portal’s client id and secret, and refresh tokens are needed to obtain new access tokens</a:t>
            </a:r>
          </a:p>
          <a:p>
            <a:pPr lvl="1"/>
            <a:r>
              <a:rPr lang="en-US" dirty="0"/>
              <a:t>Typically state maintained in the portal about transfer initiated or to be managed (task id)</a:t>
            </a:r>
          </a:p>
        </p:txBody>
      </p:sp>
    </p:spTree>
    <p:extLst>
      <p:ext uri="{BB962C8B-B14F-4D97-AF65-F5344CB8AC3E}">
        <p14:creationId xmlns:p14="http://schemas.microsoft.com/office/powerpoint/2010/main" val="18442973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Walkthrough</a:t>
            </a:r>
          </a:p>
        </p:txBody>
      </p:sp>
      <p:sp>
        <p:nvSpPr>
          <p:cNvPr id="3" name="Content Placeholder 2"/>
          <p:cNvSpPr>
            <a:spLocks noGrp="1"/>
          </p:cNvSpPr>
          <p:nvPr>
            <p:ph idx="1"/>
          </p:nvPr>
        </p:nvSpPr>
        <p:spPr>
          <a:xfrm>
            <a:off x="609600" y="1600201"/>
            <a:ext cx="10972800" cy="2498833"/>
          </a:xfrm>
        </p:spPr>
        <p:txBody>
          <a:bodyPr/>
          <a:lstStyle/>
          <a:p>
            <a:r>
              <a:rPr lang="en-US" dirty="0"/>
              <a:t>Sample script that use sync option to transfer files between endpoints</a:t>
            </a:r>
          </a:p>
          <a:p>
            <a:pPr marL="0" lvl="1" indent="0" algn="ctr">
              <a:spcBef>
                <a:spcPts val="1400"/>
              </a:spcBef>
              <a:buNone/>
            </a:pPr>
            <a:r>
              <a:rPr lang="en-US" sz="3600" b="1" u="sng" dirty="0">
                <a:solidFill>
                  <a:schemeClr val="accent6"/>
                </a:solidFill>
              </a:rPr>
              <a:t>https://</a:t>
            </a:r>
            <a:r>
              <a:rPr lang="en-US" sz="3600" b="1" u="sng" dirty="0" err="1">
                <a:solidFill>
                  <a:schemeClr val="accent6"/>
                </a:solidFill>
              </a:rPr>
              <a:t>github.com</a:t>
            </a:r>
            <a:r>
              <a:rPr lang="en-US" sz="3600" b="1" u="sng" dirty="0">
                <a:solidFill>
                  <a:schemeClr val="accent6"/>
                </a:solidFill>
              </a:rPr>
              <a:t>/</a:t>
            </a:r>
            <a:r>
              <a:rPr lang="en-US" sz="3600" b="1" u="sng" dirty="0" err="1">
                <a:solidFill>
                  <a:schemeClr val="accent6"/>
                </a:solidFill>
              </a:rPr>
              <a:t>globus</a:t>
            </a:r>
            <a:r>
              <a:rPr lang="en-US" sz="3600" b="1" u="sng" dirty="0">
                <a:solidFill>
                  <a:schemeClr val="accent6"/>
                </a:solidFill>
              </a:rPr>
              <a:t>/automation-examples/blob/master/cli-</a:t>
            </a:r>
            <a:r>
              <a:rPr lang="en-US" sz="3600" b="1" u="sng" dirty="0" err="1">
                <a:solidFill>
                  <a:schemeClr val="accent6"/>
                </a:solidFill>
              </a:rPr>
              <a:t>sync.sh</a:t>
            </a:r>
            <a:r>
              <a:rPr lang="en-US" sz="3600" b="1" u="sng" dirty="0">
                <a:solidFill>
                  <a:schemeClr val="accent6"/>
                </a:solidFill>
              </a:rPr>
              <a:t> </a:t>
            </a:r>
          </a:p>
        </p:txBody>
      </p:sp>
      <p:sp>
        <p:nvSpPr>
          <p:cNvPr id="4" name="Content Placeholder 2"/>
          <p:cNvSpPr txBox="1">
            <a:spLocks/>
          </p:cNvSpPr>
          <p:nvPr/>
        </p:nvSpPr>
        <p:spPr>
          <a:xfrm>
            <a:off x="609600" y="4099034"/>
            <a:ext cx="10972800" cy="2498833"/>
          </a:xfrm>
          <a:prstGeom prst="rect">
            <a:avLst/>
          </a:prstGeom>
        </p:spPr>
        <p:txBody>
          <a:bodyPr vert="horz" lIns="91440" tIns="45720" rIns="91440" bIns="45720" rtlCol="0">
            <a:normAutofit/>
          </a:bodyPr>
          <a:lstStyle>
            <a:lvl1pPr marL="342900" indent="-342900" algn="l" defTabSz="457200" rtl="0" eaLnBrk="1" latinLnBrk="0" hangingPunct="1">
              <a:spcBef>
                <a:spcPts val="1400"/>
              </a:spcBef>
              <a:buFont typeface="Arial"/>
              <a:buChar char="•"/>
              <a:defRPr sz="3200" b="1" i="0" kern="1200">
                <a:solidFill>
                  <a:schemeClr val="bg1">
                    <a:lumMod val="85000"/>
                  </a:schemeClr>
                </a:solidFill>
                <a:latin typeface="Arial"/>
                <a:ea typeface="Arial" charset="0"/>
                <a:cs typeface="Arial"/>
              </a:defRPr>
            </a:lvl1pPr>
            <a:lvl2pPr marL="742950" indent="-285750" algn="l" defTabSz="457200" rtl="0" eaLnBrk="1" latinLnBrk="0" hangingPunct="1">
              <a:spcBef>
                <a:spcPct val="20000"/>
              </a:spcBef>
              <a:buFont typeface="Arial"/>
              <a:buChar char="–"/>
              <a:defRPr sz="2800" b="0" i="0" kern="1200">
                <a:solidFill>
                  <a:schemeClr val="bg1">
                    <a:lumMod val="85000"/>
                  </a:schemeClr>
                </a:solidFill>
                <a:latin typeface="Arial"/>
                <a:ea typeface="Arial" charset="0"/>
                <a:cs typeface="Arial"/>
              </a:defRPr>
            </a:lvl2pPr>
            <a:lvl3pPr marL="1143000" indent="-228600" algn="l" defTabSz="457200" rtl="0" eaLnBrk="1" latinLnBrk="0" hangingPunct="1">
              <a:spcBef>
                <a:spcPct val="20000"/>
              </a:spcBef>
              <a:buSzPct val="80000"/>
              <a:buFont typeface="Courier New"/>
              <a:buChar char="o"/>
              <a:defRPr sz="2400" b="0" i="0" kern="1200">
                <a:solidFill>
                  <a:schemeClr val="bg1">
                    <a:lumMod val="85000"/>
                  </a:schemeClr>
                </a:solidFill>
                <a:latin typeface="Arial"/>
                <a:ea typeface="Arial" charset="0"/>
                <a:cs typeface="Arial"/>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dirty="0"/>
              <a:t>Sample app that uses Python SDK for the same</a:t>
            </a:r>
          </a:p>
          <a:p>
            <a:pPr marL="0" lvl="1" indent="0" algn="ctr" fontAlgn="auto">
              <a:spcBef>
                <a:spcPts val="1400"/>
              </a:spcBef>
              <a:spcAft>
                <a:spcPts val="0"/>
              </a:spcAft>
              <a:buFont typeface="Arial"/>
              <a:buNone/>
            </a:pPr>
            <a:r>
              <a:rPr lang="en-US" sz="3600" b="1" u="sng" dirty="0">
                <a:solidFill>
                  <a:schemeClr val="accent6"/>
                </a:solidFill>
              </a:rPr>
              <a:t>https://</a:t>
            </a:r>
            <a:r>
              <a:rPr lang="en-US" sz="3600" b="1" u="sng" dirty="0" err="1">
                <a:solidFill>
                  <a:schemeClr val="accent6"/>
                </a:solidFill>
              </a:rPr>
              <a:t>github.com</a:t>
            </a:r>
            <a:r>
              <a:rPr lang="en-US" sz="3600" b="1" u="sng" dirty="0">
                <a:solidFill>
                  <a:schemeClr val="accent6"/>
                </a:solidFill>
              </a:rPr>
              <a:t>/</a:t>
            </a:r>
            <a:r>
              <a:rPr lang="en-US" sz="3600" b="1" u="sng" dirty="0" err="1">
                <a:solidFill>
                  <a:schemeClr val="accent6"/>
                </a:solidFill>
              </a:rPr>
              <a:t>globus</a:t>
            </a:r>
            <a:r>
              <a:rPr lang="en-US" sz="3600" b="1" u="sng" dirty="0">
                <a:solidFill>
                  <a:schemeClr val="accent6"/>
                </a:solidFill>
              </a:rPr>
              <a:t>/automation-examples/blob/master/</a:t>
            </a:r>
            <a:r>
              <a:rPr lang="en-US" sz="3600" b="1" u="sng" dirty="0" err="1">
                <a:solidFill>
                  <a:schemeClr val="accent6"/>
                </a:solidFill>
              </a:rPr>
              <a:t>globus_folder_sync.py</a:t>
            </a:r>
            <a:r>
              <a:rPr lang="en-US" sz="3600" b="1" u="sng" dirty="0">
                <a:solidFill>
                  <a:schemeClr val="accent6"/>
                </a:solidFill>
              </a:rPr>
              <a:t> </a:t>
            </a:r>
          </a:p>
        </p:txBody>
      </p:sp>
    </p:spTree>
    <p:extLst>
      <p:ext uri="{BB962C8B-B14F-4D97-AF65-F5344CB8AC3E}">
        <p14:creationId xmlns:p14="http://schemas.microsoft.com/office/powerpoint/2010/main" val="408775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6418" y="4659884"/>
            <a:ext cx="8273950" cy="1901555"/>
          </a:xfrm>
        </p:spPr>
        <p:txBody>
          <a:bodyPr>
            <a:normAutofit/>
          </a:bodyPr>
          <a:lstStyle/>
          <a:p>
            <a:pPr>
              <a:spcBef>
                <a:spcPts val="1800"/>
              </a:spcBef>
            </a:pPr>
            <a:r>
              <a:rPr lang="en-US" b="0" dirty="0"/>
              <a:t>Rick Wagner				</a:t>
            </a:r>
          </a:p>
          <a:p>
            <a:pPr>
              <a:spcBef>
                <a:spcPts val="0"/>
              </a:spcBef>
            </a:pPr>
            <a:r>
              <a:rPr lang="en-US" dirty="0" err="1"/>
              <a:t>rick@globus.org</a:t>
            </a:r>
            <a:r>
              <a:rPr lang="en-US" dirty="0"/>
              <a:t>		</a:t>
            </a:r>
          </a:p>
          <a:p>
            <a:pPr>
              <a:spcBef>
                <a:spcPts val="2600"/>
              </a:spcBef>
            </a:pPr>
            <a:r>
              <a:rPr lang="en-US" b="0" dirty="0"/>
              <a:t>April 26, 2018</a:t>
            </a:r>
          </a:p>
        </p:txBody>
      </p:sp>
      <p:sp>
        <p:nvSpPr>
          <p:cNvPr id="6" name="Title 1"/>
          <p:cNvSpPr txBox="1">
            <a:spLocks/>
          </p:cNvSpPr>
          <p:nvPr/>
        </p:nvSpPr>
        <p:spPr>
          <a:xfrm>
            <a:off x="2370464" y="1668161"/>
            <a:ext cx="9334624" cy="1008290"/>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4000" b="0" i="0" kern="1200">
                <a:solidFill>
                  <a:schemeClr val="bg1">
                    <a:lumMod val="85000"/>
                  </a:schemeClr>
                </a:solidFill>
                <a:latin typeface="Arial"/>
                <a:ea typeface="+mj-ea"/>
                <a:cs typeface="Arial"/>
              </a:defRPr>
            </a:lvl1pPr>
          </a:lstStyle>
          <a:p>
            <a:pPr fontAlgn="auto">
              <a:spcBef>
                <a:spcPts val="2400"/>
              </a:spcBef>
              <a:spcAft>
                <a:spcPts val="0"/>
              </a:spcAft>
            </a:pPr>
            <a:r>
              <a:rPr lang="en-US" sz="6000" dirty="0" err="1">
                <a:effectLst>
                  <a:outerShdw blurRad="50800" dist="50800" dir="2700000" algn="tl" rotWithShape="0">
                    <a:prstClr val="black">
                      <a:alpha val="40000"/>
                    </a:prstClr>
                  </a:outerShdw>
                </a:effectLst>
                <a:latin typeface="Museo Sans 300" charset="0"/>
                <a:ea typeface="Museo Sans 300" charset="0"/>
                <a:cs typeface="Museo Sans 300" charset="0"/>
              </a:rPr>
              <a:t>Jupyter</a:t>
            </a:r>
            <a:r>
              <a:rPr lang="en-US" sz="6000" dirty="0">
                <a:effectLst>
                  <a:outerShdw blurRad="50800" dist="50800" dir="2700000" algn="tl" rotWithShape="0">
                    <a:prstClr val="black">
                      <a:alpha val="40000"/>
                    </a:prstClr>
                  </a:outerShdw>
                </a:effectLst>
                <a:latin typeface="Museo Sans 300" charset="0"/>
                <a:ea typeface="Museo Sans 300" charset="0"/>
                <a:cs typeface="Museo Sans 300" charset="0"/>
              </a:rPr>
              <a:t> + Globus: The Foundation for Interactive Data Science</a:t>
            </a:r>
            <a:endParaRPr lang="en-US" sz="4800" b="1" dirty="0">
              <a:solidFill>
                <a:schemeClr val="bg1"/>
              </a:solidFill>
              <a:effectLst>
                <a:outerShdw blurRad="50800" dist="50800" dir="2700000" algn="tl" rotWithShape="0">
                  <a:prstClr val="black">
                    <a:alpha val="40000"/>
                  </a:prstClr>
                </a:outerShdw>
              </a:effectLst>
            </a:endParaRPr>
          </a:p>
        </p:txBody>
      </p:sp>
      <p:pic>
        <p:nvPicPr>
          <p:cNvPr id="5" name="Picture 4">
            <a:extLst>
              <a:ext uri="{FF2B5EF4-FFF2-40B4-BE49-F238E27FC236}">
                <a16:creationId xmlns:a16="http://schemas.microsoft.com/office/drawing/2014/main" id="{79C8FDFD-BE02-844F-80DC-D040C287C001}"/>
              </a:ext>
            </a:extLst>
          </p:cNvPr>
          <p:cNvPicPr>
            <a:picLocks noChangeAspect="1"/>
          </p:cNvPicPr>
          <p:nvPr/>
        </p:nvPicPr>
        <p:blipFill>
          <a:blip r:embed="rId3"/>
          <a:stretch>
            <a:fillRect/>
          </a:stretch>
        </p:blipFill>
        <p:spPr>
          <a:xfrm>
            <a:off x="640517" y="425152"/>
            <a:ext cx="4607421" cy="1243009"/>
          </a:xfrm>
          <a:prstGeom prst="rect">
            <a:avLst/>
          </a:prstGeom>
        </p:spPr>
      </p:pic>
    </p:spTree>
    <p:extLst>
      <p:ext uri="{BB962C8B-B14F-4D97-AF65-F5344CB8AC3E}">
        <p14:creationId xmlns:p14="http://schemas.microsoft.com/office/powerpoint/2010/main" val="2577582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Bridge to instruments</a:t>
            </a:r>
          </a:p>
        </p:txBody>
      </p:sp>
      <p:sp>
        <p:nvSpPr>
          <p:cNvPr id="6" name="Rectangle 5"/>
          <p:cNvSpPr/>
          <p:nvPr/>
        </p:nvSpPr>
        <p:spPr>
          <a:xfrm>
            <a:off x="3200813" y="1331537"/>
            <a:ext cx="2320774" cy="1734778"/>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Group 26"/>
          <p:cNvGrpSpPr/>
          <p:nvPr/>
        </p:nvGrpSpPr>
        <p:grpSpPr>
          <a:xfrm>
            <a:off x="7191743" y="3995183"/>
            <a:ext cx="3913882" cy="2114797"/>
            <a:chOff x="5191147" y="4572211"/>
            <a:chExt cx="3913882" cy="2114797"/>
          </a:xfrm>
        </p:grpSpPr>
        <p:grpSp>
          <p:nvGrpSpPr>
            <p:cNvPr id="7" name="Group 6"/>
            <p:cNvGrpSpPr/>
            <p:nvPr/>
          </p:nvGrpSpPr>
          <p:grpSpPr>
            <a:xfrm>
              <a:off x="6699827" y="4572211"/>
              <a:ext cx="2405202" cy="2114797"/>
              <a:chOff x="6393645" y="4602097"/>
              <a:chExt cx="2405202" cy="2114797"/>
            </a:xfrm>
          </p:grpSpPr>
          <p:pic>
            <p:nvPicPr>
              <p:cNvPr id="8" name="Picture 7" descr="Amazon_Glacier.sv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93645" y="4602097"/>
                <a:ext cx="2114797" cy="2114797"/>
              </a:xfrm>
              <a:prstGeom prst="rect">
                <a:avLst/>
              </a:prstGeom>
            </p:spPr>
          </p:pic>
          <p:sp>
            <p:nvSpPr>
              <p:cNvPr id="9" name="TextBox 8"/>
              <p:cNvSpPr txBox="1"/>
              <p:nvPr/>
            </p:nvSpPr>
            <p:spPr>
              <a:xfrm>
                <a:off x="6786518" y="5230691"/>
                <a:ext cx="2012329" cy="830997"/>
              </a:xfrm>
              <a:prstGeom prst="rect">
                <a:avLst/>
              </a:prstGeom>
              <a:noFill/>
            </p:spPr>
            <p:txBody>
              <a:bodyPr wrap="square" rtlCol="0">
                <a:spAutoFit/>
              </a:bodyPr>
              <a:lstStyle/>
              <a:p>
                <a:r>
                  <a:rPr lang="en-US" sz="2400" b="1" dirty="0">
                    <a:solidFill>
                      <a:srgbClr val="F2F2F2"/>
                    </a:solidFill>
                    <a:latin typeface="Arial"/>
                    <a:cs typeface="Arial"/>
                  </a:rPr>
                  <a:t>Amazon Glacier</a:t>
                </a:r>
              </a:p>
            </p:txBody>
          </p:sp>
        </p:grpSp>
        <p:sp>
          <p:nvSpPr>
            <p:cNvPr id="20" name="TextBox 19"/>
            <p:cNvSpPr txBox="1"/>
            <p:nvPr/>
          </p:nvSpPr>
          <p:spPr>
            <a:xfrm>
              <a:off x="5191147" y="5365088"/>
              <a:ext cx="1862058" cy="707886"/>
            </a:xfrm>
            <a:prstGeom prst="rect">
              <a:avLst/>
            </a:prstGeom>
            <a:noFill/>
          </p:spPr>
          <p:txBody>
            <a:bodyPr wrap="none" rtlCol="0">
              <a:spAutoFit/>
            </a:bodyPr>
            <a:lstStyle/>
            <a:p>
              <a:r>
                <a:rPr lang="en-US" sz="2000" dirty="0">
                  <a:solidFill>
                    <a:schemeClr val="bg1">
                      <a:lumMod val="95000"/>
                    </a:schemeClr>
                  </a:solidFill>
                  <a:latin typeface="Arial"/>
                  <a:cs typeface="Arial"/>
                </a:rPr>
                <a:t>High durability,</a:t>
              </a:r>
            </a:p>
            <a:p>
              <a:r>
                <a:rPr lang="en-US" sz="2000" dirty="0">
                  <a:solidFill>
                    <a:schemeClr val="bg1">
                      <a:lumMod val="95000"/>
                    </a:schemeClr>
                  </a:solidFill>
                  <a:latin typeface="Arial"/>
                  <a:cs typeface="Arial"/>
                </a:rPr>
                <a:t>low cost store</a:t>
              </a:r>
            </a:p>
          </p:txBody>
        </p:sp>
      </p:grpSp>
      <p:grpSp>
        <p:nvGrpSpPr>
          <p:cNvPr id="23" name="Group 22"/>
          <p:cNvGrpSpPr/>
          <p:nvPr/>
        </p:nvGrpSpPr>
        <p:grpSpPr>
          <a:xfrm>
            <a:off x="8719814" y="1621272"/>
            <a:ext cx="1531807" cy="1974129"/>
            <a:chOff x="875346" y="1350591"/>
            <a:chExt cx="1177054" cy="1516938"/>
          </a:xfrm>
        </p:grpSpPr>
        <p:pic>
          <p:nvPicPr>
            <p:cNvPr id="31" name="Picture 3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5346" y="1350591"/>
              <a:ext cx="468056" cy="1514802"/>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44479" y="1352727"/>
              <a:ext cx="468056" cy="1514802"/>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84341" y="1350592"/>
              <a:ext cx="468059" cy="1514801"/>
            </a:xfrm>
            <a:prstGeom prst="rect">
              <a:avLst/>
            </a:prstGeom>
          </p:spPr>
        </p:pic>
        <p:sp>
          <p:nvSpPr>
            <p:cNvPr id="34" name="Rectangle 33"/>
            <p:cNvSpPr/>
            <p:nvPr/>
          </p:nvSpPr>
          <p:spPr>
            <a:xfrm>
              <a:off x="885506" y="1352727"/>
              <a:ext cx="1166894" cy="1512666"/>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grpSp>
      <p:sp>
        <p:nvSpPr>
          <p:cNvPr id="35" name="TextBox 34"/>
          <p:cNvSpPr txBox="1"/>
          <p:nvPr/>
        </p:nvSpPr>
        <p:spPr>
          <a:xfrm>
            <a:off x="9422865" y="1118267"/>
            <a:ext cx="1781257" cy="400110"/>
          </a:xfrm>
          <a:prstGeom prst="rect">
            <a:avLst/>
          </a:prstGeom>
          <a:noFill/>
        </p:spPr>
        <p:txBody>
          <a:bodyPr wrap="none" rtlCol="0">
            <a:spAutoFit/>
          </a:bodyPr>
          <a:lstStyle/>
          <a:p>
            <a:r>
              <a:rPr lang="en-US" sz="2000" dirty="0">
                <a:solidFill>
                  <a:schemeClr val="bg1">
                    <a:lumMod val="95000"/>
                  </a:schemeClr>
                </a:solidFill>
                <a:latin typeface="Arial"/>
                <a:cs typeface="Arial"/>
              </a:rPr>
              <a:t>Analysis store</a:t>
            </a:r>
          </a:p>
        </p:txBody>
      </p:sp>
      <p:grpSp>
        <p:nvGrpSpPr>
          <p:cNvPr id="46" name="Group 45"/>
          <p:cNvGrpSpPr/>
          <p:nvPr/>
        </p:nvGrpSpPr>
        <p:grpSpPr>
          <a:xfrm>
            <a:off x="8446284" y="2651919"/>
            <a:ext cx="784186" cy="537528"/>
            <a:chOff x="598401" y="2383515"/>
            <a:chExt cx="784186" cy="537528"/>
          </a:xfrm>
        </p:grpSpPr>
        <p:sp>
          <p:nvSpPr>
            <p:cNvPr id="47" name="Rounded Rectangle 46"/>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47" descr="globus_connect_logo.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grpSp>
        <p:nvGrpSpPr>
          <p:cNvPr id="49" name="Group 48"/>
          <p:cNvGrpSpPr/>
          <p:nvPr/>
        </p:nvGrpSpPr>
        <p:grpSpPr>
          <a:xfrm>
            <a:off x="9707367" y="4020122"/>
            <a:ext cx="784186" cy="537528"/>
            <a:chOff x="598401" y="2383515"/>
            <a:chExt cx="784186" cy="537528"/>
          </a:xfrm>
        </p:grpSpPr>
        <p:sp>
          <p:nvSpPr>
            <p:cNvPr id="50" name="Rounded Rectangle 49"/>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 name="Picture 50" descr="globus_connect_logo.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sp>
        <p:nvSpPr>
          <p:cNvPr id="37" name="Curved Down Arrow 36"/>
          <p:cNvSpPr/>
          <p:nvPr/>
        </p:nvSpPr>
        <p:spPr>
          <a:xfrm rot="20487068">
            <a:off x="3579806" y="1361977"/>
            <a:ext cx="5329459" cy="178471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4" name="Picture 3" descr="ngs_lab.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20359" y="1133842"/>
            <a:ext cx="3374945" cy="2522771"/>
          </a:xfrm>
          <a:prstGeom prst="rect">
            <a:avLst/>
          </a:prstGeom>
          <a:noFill/>
          <a:ln w="38100" cmpd="sng">
            <a:solidFill>
              <a:schemeClr val="tx2">
                <a:lumMod val="60000"/>
                <a:lumOff val="40000"/>
              </a:schemeClr>
            </a:solidFill>
          </a:ln>
        </p:spPr>
      </p:pic>
      <p:pic>
        <p:nvPicPr>
          <p:cNvPr id="28" name="Picture 27" descr="IMG_0618.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9053" y="2747468"/>
            <a:ext cx="2814463" cy="3752618"/>
          </a:xfrm>
          <a:prstGeom prst="rect">
            <a:avLst/>
          </a:prstGeom>
          <a:noFill/>
          <a:ln w="38100" cmpd="sng">
            <a:solidFill>
              <a:schemeClr val="tx2">
                <a:lumMod val="60000"/>
                <a:lumOff val="40000"/>
              </a:schemeClr>
            </a:solidFill>
          </a:ln>
        </p:spPr>
      </p:pic>
      <p:sp>
        <p:nvSpPr>
          <p:cNvPr id="39" name="Data 38"/>
          <p:cNvSpPr/>
          <p:nvPr/>
        </p:nvSpPr>
        <p:spPr>
          <a:xfrm>
            <a:off x="5798900" y="1200693"/>
            <a:ext cx="2928841" cy="719762"/>
          </a:xfrm>
          <a:prstGeom prst="flowChartInputOutpu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a:solidFill>
                  <a:schemeClr val="tx1"/>
                </a:solidFill>
                <a:latin typeface="Arial" charset="0"/>
                <a:ea typeface="Arial" charset="0"/>
                <a:cs typeface="Arial" charset="0"/>
              </a:rPr>
              <a:t>Pre-processed Data</a:t>
            </a:r>
            <a:endParaRPr lang="en-US" sz="1600" dirty="0">
              <a:solidFill>
                <a:schemeClr val="tx1"/>
              </a:solidFill>
              <a:latin typeface="Arial" charset="0"/>
              <a:ea typeface="Arial" charset="0"/>
              <a:cs typeface="Arial" charset="0"/>
            </a:endParaRPr>
          </a:p>
        </p:txBody>
      </p:sp>
      <p:sp>
        <p:nvSpPr>
          <p:cNvPr id="40" name="Curved Down Arrow 39"/>
          <p:cNvSpPr/>
          <p:nvPr/>
        </p:nvSpPr>
        <p:spPr>
          <a:xfrm rot="1690448" flipV="1">
            <a:off x="3472211" y="4378977"/>
            <a:ext cx="6136591" cy="1320596"/>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Data 28"/>
          <p:cNvSpPr/>
          <p:nvPr/>
        </p:nvSpPr>
        <p:spPr>
          <a:xfrm>
            <a:off x="5181874" y="4866560"/>
            <a:ext cx="1189279" cy="923284"/>
          </a:xfrm>
          <a:prstGeom prst="flowChartInputOutpu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a:solidFill>
                  <a:schemeClr val="tx1"/>
                </a:solidFill>
                <a:latin typeface="Arial" charset="0"/>
                <a:ea typeface="Arial" charset="0"/>
                <a:cs typeface="Arial" charset="0"/>
              </a:rPr>
              <a:t>Raw</a:t>
            </a:r>
          </a:p>
          <a:p>
            <a:pPr algn="ctr"/>
            <a:r>
              <a:rPr lang="en-US" sz="1600" dirty="0">
                <a:solidFill>
                  <a:schemeClr val="tx1"/>
                </a:solidFill>
                <a:latin typeface="Arial" charset="0"/>
                <a:ea typeface="Arial" charset="0"/>
                <a:cs typeface="Arial" charset="0"/>
              </a:rPr>
              <a:t>Source</a:t>
            </a:r>
          </a:p>
          <a:p>
            <a:pPr algn="ctr"/>
            <a:r>
              <a:rPr lang="en-US" sz="1600" dirty="0">
                <a:solidFill>
                  <a:schemeClr val="tx1"/>
                </a:solidFill>
                <a:latin typeface="Arial" charset="0"/>
                <a:ea typeface="Arial" charset="0"/>
                <a:cs typeface="Arial" charset="0"/>
              </a:rPr>
              <a:t>Data</a:t>
            </a:r>
          </a:p>
        </p:txBody>
      </p:sp>
      <p:pic>
        <p:nvPicPr>
          <p:cNvPr id="11" name="Picture 10" descr="https://encrypted-tbn2.gstatic.com/images?q=tbn:ANd9GcSZ66qcudJzSwA8Y77slJhRuZiDeGNuZrwlp_MfUnPO9lvYtqWNTw"/>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8454" l="16988" r="84942"/>
                    </a14:imgEffect>
                  </a14:imgLayer>
                </a14:imgProps>
              </a:ext>
              <a:ext uri="{28A0092B-C50C-407E-A947-70E740481C1C}">
                <a14:useLocalDpi xmlns:a14="http://schemas.microsoft.com/office/drawing/2010/main"/>
              </a:ext>
            </a:extLst>
          </a:blip>
          <a:srcRect/>
          <a:stretch>
            <a:fillRect/>
          </a:stretch>
        </p:blipFill>
        <p:spPr bwMode="auto">
          <a:xfrm>
            <a:off x="3320529" y="2412839"/>
            <a:ext cx="1607591" cy="149886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1" name="Group 40"/>
          <p:cNvGrpSpPr/>
          <p:nvPr/>
        </p:nvGrpSpPr>
        <p:grpSpPr>
          <a:xfrm>
            <a:off x="4303811" y="3387849"/>
            <a:ext cx="784186" cy="537528"/>
            <a:chOff x="598401" y="2383515"/>
            <a:chExt cx="784186" cy="537528"/>
          </a:xfrm>
        </p:grpSpPr>
        <p:sp>
          <p:nvSpPr>
            <p:cNvPr id="42" name="Rounded Rectangle 41"/>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descr="globus_connect_logo.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spTree>
    <p:extLst>
      <p:ext uri="{BB962C8B-B14F-4D97-AF65-F5344CB8AC3E}">
        <p14:creationId xmlns:p14="http://schemas.microsoft.com/office/powerpoint/2010/main" val="18842537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err="1"/>
              <a:t>JupyterHub</a:t>
            </a:r>
            <a:r>
              <a:rPr lang="en-US" dirty="0"/>
              <a:t> Background</a:t>
            </a:r>
          </a:p>
          <a:p>
            <a:r>
              <a:rPr lang="en-US" dirty="0"/>
              <a:t>How to Secure </a:t>
            </a:r>
            <a:r>
              <a:rPr lang="en-US" dirty="0" err="1"/>
              <a:t>JupyterHub</a:t>
            </a:r>
            <a:r>
              <a:rPr lang="en-US" dirty="0"/>
              <a:t> with Globus </a:t>
            </a:r>
            <a:r>
              <a:rPr lang="en-US" dirty="0" err="1"/>
              <a:t>Auth</a:t>
            </a:r>
            <a:endParaRPr lang="en-US" dirty="0"/>
          </a:p>
          <a:p>
            <a:r>
              <a:rPr lang="en-US" dirty="0"/>
              <a:t>Accessing Web Services via </a:t>
            </a:r>
            <a:r>
              <a:rPr lang="en-US" dirty="0" err="1"/>
              <a:t>Jupyter</a:t>
            </a:r>
            <a:r>
              <a:rPr lang="en-US" dirty="0"/>
              <a:t> Notebooks</a:t>
            </a:r>
          </a:p>
          <a:p>
            <a:r>
              <a:rPr lang="en-US" dirty="0"/>
              <a:t>More Information</a:t>
            </a:r>
          </a:p>
          <a:p>
            <a:endParaRPr lang="en-US" dirty="0"/>
          </a:p>
        </p:txBody>
      </p:sp>
    </p:spTree>
    <p:extLst>
      <p:ext uri="{BB962C8B-B14F-4D97-AF65-F5344CB8AC3E}">
        <p14:creationId xmlns:p14="http://schemas.microsoft.com/office/powerpoint/2010/main" val="9444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5DC9100-C94F-5F44-91FE-AB0F67DBDBCE}"/>
              </a:ext>
            </a:extLst>
          </p:cNvPr>
          <p:cNvSpPr txBox="1">
            <a:spLocks/>
          </p:cNvSpPr>
          <p:nvPr/>
        </p:nvSpPr>
        <p:spPr>
          <a:xfrm>
            <a:off x="609600" y="1600201"/>
            <a:ext cx="10972800" cy="4525963"/>
          </a:xfrm>
          <a:prstGeom prst="rect">
            <a:avLst/>
          </a:prstGeom>
        </p:spPr>
        <p:txBody>
          <a:bodyPr/>
          <a:lstStyle>
            <a:lvl1pPr marL="342900" indent="-342900" algn="l" defTabSz="457200" rtl="0" eaLnBrk="1" latinLnBrk="0" hangingPunct="1">
              <a:spcBef>
                <a:spcPts val="1400"/>
              </a:spcBef>
              <a:buFont typeface="Arial"/>
              <a:buChar char="•"/>
              <a:defRPr sz="3200" b="1" i="0" kern="1200">
                <a:solidFill>
                  <a:srgbClr val="D9D9D9"/>
                </a:solidFill>
                <a:latin typeface="Arial" charset="0"/>
                <a:ea typeface="Arial" charset="0"/>
                <a:cs typeface="Arial" charset="0"/>
              </a:defRPr>
            </a:lvl1pPr>
            <a:lvl2pPr marL="742950" indent="-285750" algn="l" defTabSz="457200" rtl="0" eaLnBrk="1" latinLnBrk="0" hangingPunct="1">
              <a:spcBef>
                <a:spcPct val="20000"/>
              </a:spcBef>
              <a:buFont typeface="Arial"/>
              <a:buChar char="–"/>
              <a:defRPr sz="2800" b="0" i="0" kern="1200">
                <a:solidFill>
                  <a:srgbClr val="D9D9D9"/>
                </a:solidFill>
                <a:latin typeface="Arial" charset="0"/>
                <a:ea typeface="Arial" charset="0"/>
                <a:cs typeface="Arial" charset="0"/>
              </a:defRPr>
            </a:lvl2pPr>
            <a:lvl3pPr marL="1143000" indent="-228600" algn="l" defTabSz="457200" rtl="0" eaLnBrk="1" latinLnBrk="0" hangingPunct="1">
              <a:spcBef>
                <a:spcPct val="20000"/>
              </a:spcBef>
              <a:buSzPct val="80000"/>
              <a:buFont typeface="Courier New"/>
              <a:buChar char="o"/>
              <a:defRPr sz="2400" b="0" i="0" kern="1200">
                <a:solidFill>
                  <a:srgbClr val="D9D9D9"/>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t>JupyterHub Background</a:t>
            </a:r>
          </a:p>
          <a:p>
            <a:pPr fontAlgn="auto">
              <a:spcAft>
                <a:spcPts val="0"/>
              </a:spcAft>
            </a:pPr>
            <a:r>
              <a:rPr lang="en-US"/>
              <a:t>How to Secure JupyterHub with Globus Auth</a:t>
            </a:r>
          </a:p>
          <a:p>
            <a:pPr fontAlgn="auto">
              <a:spcAft>
                <a:spcPts val="0"/>
              </a:spcAft>
            </a:pPr>
            <a:r>
              <a:rPr lang="en-US"/>
              <a:t>Accessing Web Services via Jupyter Notebooks</a:t>
            </a:r>
          </a:p>
          <a:p>
            <a:pPr fontAlgn="auto">
              <a:spcAft>
                <a:spcPts val="0"/>
              </a:spcAft>
            </a:pPr>
            <a:r>
              <a:rPr lang="en-US"/>
              <a:t>More Information</a:t>
            </a:r>
          </a:p>
          <a:p>
            <a:pPr fontAlgn="auto">
              <a:spcAft>
                <a:spcPts val="0"/>
              </a:spcAft>
            </a:pPr>
            <a:endParaRPr lang="en-US" dirty="0"/>
          </a:p>
        </p:txBody>
      </p:sp>
    </p:spTree>
    <p:extLst>
      <p:ext uri="{BB962C8B-B14F-4D97-AF65-F5344CB8AC3E}">
        <p14:creationId xmlns:p14="http://schemas.microsoft.com/office/powerpoint/2010/main" val="150297161"/>
      </p:ext>
    </p:extLst>
  </p:cSld>
  <p:clrMapOvr>
    <a:masterClrMapping/>
  </p:clrMapOvr>
  <p:transition advClick="0" advTm="5000">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5DC9100-C94F-5F44-91FE-AB0F67DBDBCE}"/>
              </a:ext>
            </a:extLst>
          </p:cNvPr>
          <p:cNvSpPr txBox="1">
            <a:spLocks/>
          </p:cNvSpPr>
          <p:nvPr/>
        </p:nvSpPr>
        <p:spPr>
          <a:xfrm>
            <a:off x="597243" y="2047831"/>
            <a:ext cx="10573265" cy="4525963"/>
          </a:xfrm>
          <a:prstGeom prst="rect">
            <a:avLst/>
          </a:prstGeom>
        </p:spPr>
        <p:txBody>
          <a:bodyPr/>
          <a:lstStyle>
            <a:lvl1pPr marL="342900" indent="-342900" algn="l" defTabSz="457200" rtl="0" eaLnBrk="1" latinLnBrk="0" hangingPunct="1">
              <a:spcBef>
                <a:spcPts val="1400"/>
              </a:spcBef>
              <a:buFont typeface="Arial"/>
              <a:buChar char="•"/>
              <a:defRPr sz="3200" b="1" i="0" kern="1200">
                <a:solidFill>
                  <a:srgbClr val="D9D9D9"/>
                </a:solidFill>
                <a:latin typeface="Arial" charset="0"/>
                <a:ea typeface="Arial" charset="0"/>
                <a:cs typeface="Arial" charset="0"/>
              </a:defRPr>
            </a:lvl1pPr>
            <a:lvl2pPr marL="742950" indent="-285750" algn="l" defTabSz="457200" rtl="0" eaLnBrk="1" latinLnBrk="0" hangingPunct="1">
              <a:spcBef>
                <a:spcPct val="20000"/>
              </a:spcBef>
              <a:buFont typeface="Arial"/>
              <a:buChar char="–"/>
              <a:defRPr sz="2800" b="0" i="0" kern="1200">
                <a:solidFill>
                  <a:srgbClr val="D9D9D9"/>
                </a:solidFill>
                <a:latin typeface="Arial" charset="0"/>
                <a:ea typeface="Arial" charset="0"/>
                <a:cs typeface="Arial" charset="0"/>
              </a:defRPr>
            </a:lvl2pPr>
            <a:lvl3pPr marL="1143000" indent="-228600" algn="l" defTabSz="457200" rtl="0" eaLnBrk="1" latinLnBrk="0" hangingPunct="1">
              <a:spcBef>
                <a:spcPct val="20000"/>
              </a:spcBef>
              <a:buSzPct val="80000"/>
              <a:buFont typeface="Courier New"/>
              <a:buChar char="o"/>
              <a:defRPr sz="2400" b="0" i="0" kern="1200">
                <a:solidFill>
                  <a:srgbClr val="D9D9D9"/>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dirty="0" err="1"/>
              <a:t>JupyterHub</a:t>
            </a:r>
            <a:r>
              <a:rPr lang="en-US" dirty="0"/>
              <a:t>: </a:t>
            </a:r>
            <a:r>
              <a:rPr lang="en-US" b="0" i="1" dirty="0"/>
              <a:t>A multi-user Hub, spawns, manages, and proxies multiple instances of the single-user </a:t>
            </a:r>
            <a:r>
              <a:rPr lang="en-US" b="0" i="1" dirty="0" err="1"/>
              <a:t>Jupyter</a:t>
            </a:r>
            <a:r>
              <a:rPr lang="en-US" b="0" i="1" dirty="0"/>
              <a:t> notebook server. </a:t>
            </a:r>
          </a:p>
          <a:p>
            <a:pPr marL="0" indent="0" fontAlgn="auto">
              <a:spcAft>
                <a:spcPts val="0"/>
              </a:spcAft>
              <a:buNone/>
            </a:pPr>
            <a:r>
              <a:rPr lang="en-US" b="0" i="1" dirty="0" err="1"/>
              <a:t>JupyterHub</a:t>
            </a:r>
            <a:r>
              <a:rPr lang="en-US" b="0" i="1" dirty="0"/>
              <a:t> can be used to serve notebooks to a class of students, a corporate data science group, or a scientific research group.</a:t>
            </a:r>
          </a:p>
        </p:txBody>
      </p:sp>
      <p:sp>
        <p:nvSpPr>
          <p:cNvPr id="2" name="Rectangle 1">
            <a:extLst>
              <a:ext uri="{FF2B5EF4-FFF2-40B4-BE49-F238E27FC236}">
                <a16:creationId xmlns:a16="http://schemas.microsoft.com/office/drawing/2014/main" id="{7793C72A-6FDF-C741-920E-A622F5FC5ADF}"/>
              </a:ext>
            </a:extLst>
          </p:cNvPr>
          <p:cNvSpPr/>
          <p:nvPr/>
        </p:nvSpPr>
        <p:spPr>
          <a:xfrm>
            <a:off x="7480248" y="5316877"/>
            <a:ext cx="3690260" cy="540225"/>
          </a:xfrm>
          <a:prstGeom prst="rect">
            <a:avLst/>
          </a:prstGeom>
          <a:solidFill>
            <a:schemeClr val="bg2"/>
          </a:solidFill>
        </p:spPr>
        <p:txBody>
          <a:bodyPr/>
          <a:lstStyle/>
          <a:p>
            <a:pPr defTabSz="457200" fontAlgn="auto">
              <a:spcBef>
                <a:spcPts val="1400"/>
              </a:spcBef>
              <a:spcAft>
                <a:spcPts val="0"/>
              </a:spcAft>
            </a:pPr>
            <a:r>
              <a:rPr lang="en-US" sz="3200" b="1" dirty="0">
                <a:solidFill>
                  <a:schemeClr val="bg2"/>
                </a:solidFill>
                <a:cs typeface="Arial" charset="0"/>
                <a:hlinkClick r:id="rId2"/>
              </a:rPr>
              <a:t>JupyterHub Docs</a:t>
            </a:r>
            <a:r>
              <a:rPr lang="en-US" sz="3200" b="1" dirty="0">
                <a:solidFill>
                  <a:schemeClr val="bg2"/>
                </a:solidFill>
                <a:cs typeface="Arial" charset="0"/>
              </a:rPr>
              <a:t> </a:t>
            </a:r>
          </a:p>
        </p:txBody>
      </p:sp>
      <p:pic>
        <p:nvPicPr>
          <p:cNvPr id="8" name="Picture 7">
            <a:extLst>
              <a:ext uri="{FF2B5EF4-FFF2-40B4-BE49-F238E27FC236}">
                <a16:creationId xmlns:a16="http://schemas.microsoft.com/office/drawing/2014/main" id="{E7A1C046-52CE-FF44-A795-CBFEFDCCEB36}"/>
              </a:ext>
            </a:extLst>
          </p:cNvPr>
          <p:cNvPicPr>
            <a:picLocks noChangeAspect="1"/>
          </p:cNvPicPr>
          <p:nvPr/>
        </p:nvPicPr>
        <p:blipFill>
          <a:blip r:embed="rId3"/>
          <a:stretch>
            <a:fillRect/>
          </a:stretch>
        </p:blipFill>
        <p:spPr>
          <a:xfrm>
            <a:off x="9551918" y="256299"/>
            <a:ext cx="2408497" cy="1177085"/>
          </a:xfrm>
          <a:prstGeom prst="rect">
            <a:avLst/>
          </a:prstGeom>
        </p:spPr>
      </p:pic>
    </p:spTree>
    <p:extLst>
      <p:ext uri="{BB962C8B-B14F-4D97-AF65-F5344CB8AC3E}">
        <p14:creationId xmlns:p14="http://schemas.microsoft.com/office/powerpoint/2010/main" val="749419312"/>
      </p:ext>
    </p:extLst>
  </p:cSld>
  <p:clrMapOvr>
    <a:masterClrMapping/>
  </p:clrMapOvr>
  <p:transition advClick="0" advTm="5000">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DADF26-4FB1-B849-9186-3ED0603ACFBD}"/>
              </a:ext>
            </a:extLst>
          </p:cNvPr>
          <p:cNvPicPr>
            <a:picLocks noChangeAspect="1"/>
          </p:cNvPicPr>
          <p:nvPr/>
        </p:nvPicPr>
        <p:blipFill>
          <a:blip r:embed="rId2"/>
          <a:stretch>
            <a:fillRect/>
          </a:stretch>
        </p:blipFill>
        <p:spPr>
          <a:xfrm>
            <a:off x="6843429" y="1754660"/>
            <a:ext cx="4897994" cy="4867189"/>
          </a:xfrm>
          <a:prstGeom prst="rect">
            <a:avLst/>
          </a:prstGeom>
        </p:spPr>
      </p:pic>
      <p:sp>
        <p:nvSpPr>
          <p:cNvPr id="6" name="Content Placeholder 2">
            <a:extLst>
              <a:ext uri="{FF2B5EF4-FFF2-40B4-BE49-F238E27FC236}">
                <a16:creationId xmlns:a16="http://schemas.microsoft.com/office/drawing/2014/main" id="{75DC9100-C94F-5F44-91FE-AB0F67DBDBCE}"/>
              </a:ext>
            </a:extLst>
          </p:cNvPr>
          <p:cNvSpPr txBox="1">
            <a:spLocks/>
          </p:cNvSpPr>
          <p:nvPr/>
        </p:nvSpPr>
        <p:spPr>
          <a:xfrm>
            <a:off x="609600" y="1627701"/>
            <a:ext cx="6100119" cy="4525963"/>
          </a:xfrm>
          <a:prstGeom prst="rect">
            <a:avLst/>
          </a:prstGeom>
        </p:spPr>
        <p:txBody>
          <a:bodyPr/>
          <a:lstStyle>
            <a:lvl1pPr marL="342900" indent="-342900" algn="l" defTabSz="457200" rtl="0" eaLnBrk="1" latinLnBrk="0" hangingPunct="1">
              <a:spcBef>
                <a:spcPts val="1400"/>
              </a:spcBef>
              <a:buFont typeface="Arial"/>
              <a:buChar char="•"/>
              <a:defRPr sz="3200" b="1" i="0" kern="1200">
                <a:solidFill>
                  <a:srgbClr val="D9D9D9"/>
                </a:solidFill>
                <a:latin typeface="Arial" charset="0"/>
                <a:ea typeface="Arial" charset="0"/>
                <a:cs typeface="Arial" charset="0"/>
              </a:defRPr>
            </a:lvl1pPr>
            <a:lvl2pPr marL="742950" indent="-285750" algn="l" defTabSz="457200" rtl="0" eaLnBrk="1" latinLnBrk="0" hangingPunct="1">
              <a:spcBef>
                <a:spcPct val="20000"/>
              </a:spcBef>
              <a:buFont typeface="Arial"/>
              <a:buChar char="–"/>
              <a:defRPr sz="2800" b="0" i="0" kern="1200">
                <a:solidFill>
                  <a:srgbClr val="D9D9D9"/>
                </a:solidFill>
                <a:latin typeface="Arial" charset="0"/>
                <a:ea typeface="Arial" charset="0"/>
                <a:cs typeface="Arial" charset="0"/>
              </a:defRPr>
            </a:lvl2pPr>
            <a:lvl3pPr marL="1143000" indent="-228600" algn="l" defTabSz="457200" rtl="0" eaLnBrk="1" latinLnBrk="0" hangingPunct="1">
              <a:spcBef>
                <a:spcPct val="20000"/>
              </a:spcBef>
              <a:buSzPct val="80000"/>
              <a:buFont typeface="Courier New"/>
              <a:buChar char="o"/>
              <a:defRPr sz="2400" b="0" i="0" kern="1200">
                <a:solidFill>
                  <a:srgbClr val="D9D9D9"/>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dirty="0" err="1"/>
              <a:t>JupyterHub</a:t>
            </a:r>
            <a:r>
              <a:rPr lang="en-US" dirty="0"/>
              <a:t> components</a:t>
            </a:r>
          </a:p>
          <a:p>
            <a:pPr fontAlgn="auto">
              <a:spcAft>
                <a:spcPts val="0"/>
              </a:spcAft>
            </a:pPr>
            <a:r>
              <a:rPr lang="en-US" dirty="0"/>
              <a:t>Multi-user Hub</a:t>
            </a:r>
          </a:p>
          <a:p>
            <a:pPr fontAlgn="auto">
              <a:spcAft>
                <a:spcPts val="0"/>
              </a:spcAft>
            </a:pPr>
            <a:r>
              <a:rPr lang="en-US" dirty="0"/>
              <a:t>Configurable http proxy</a:t>
            </a:r>
          </a:p>
          <a:p>
            <a:pPr fontAlgn="auto">
              <a:spcAft>
                <a:spcPts val="0"/>
              </a:spcAft>
            </a:pPr>
            <a:r>
              <a:rPr lang="en-US" dirty="0"/>
              <a:t>Multiple single-user </a:t>
            </a:r>
            <a:r>
              <a:rPr lang="en-US" dirty="0" err="1"/>
              <a:t>Jupyter</a:t>
            </a:r>
            <a:br>
              <a:rPr lang="en-US" dirty="0"/>
            </a:br>
            <a:r>
              <a:rPr lang="en-US" dirty="0"/>
              <a:t>notebook servers</a:t>
            </a:r>
          </a:p>
          <a:p>
            <a:pPr lvl="1" fontAlgn="auto">
              <a:spcAft>
                <a:spcPts val="0"/>
              </a:spcAft>
            </a:pPr>
            <a:r>
              <a:rPr lang="en-US" dirty="0"/>
              <a:t>Python</a:t>
            </a:r>
          </a:p>
          <a:p>
            <a:pPr lvl="1" fontAlgn="auto">
              <a:spcAft>
                <a:spcPts val="0"/>
              </a:spcAft>
            </a:pPr>
            <a:r>
              <a:rPr lang="en-US" dirty="0"/>
              <a:t>R</a:t>
            </a:r>
          </a:p>
          <a:p>
            <a:pPr lvl="1" fontAlgn="auto">
              <a:spcAft>
                <a:spcPts val="0"/>
              </a:spcAft>
            </a:pPr>
            <a:r>
              <a:rPr lang="en-US" dirty="0"/>
              <a:t>Etc.</a:t>
            </a:r>
          </a:p>
        </p:txBody>
      </p:sp>
      <p:pic>
        <p:nvPicPr>
          <p:cNvPr id="5" name="Picture 4">
            <a:extLst>
              <a:ext uri="{FF2B5EF4-FFF2-40B4-BE49-F238E27FC236}">
                <a16:creationId xmlns:a16="http://schemas.microsoft.com/office/drawing/2014/main" id="{E8723726-A721-D542-8306-D104A2EBE3FD}"/>
              </a:ext>
            </a:extLst>
          </p:cNvPr>
          <p:cNvPicPr>
            <a:picLocks noChangeAspect="1"/>
          </p:cNvPicPr>
          <p:nvPr/>
        </p:nvPicPr>
        <p:blipFill>
          <a:blip r:embed="rId3"/>
          <a:stretch>
            <a:fillRect/>
          </a:stretch>
        </p:blipFill>
        <p:spPr>
          <a:xfrm>
            <a:off x="9551918" y="256299"/>
            <a:ext cx="2408497" cy="1177085"/>
          </a:xfrm>
          <a:prstGeom prst="rect">
            <a:avLst/>
          </a:prstGeom>
        </p:spPr>
      </p:pic>
      <p:sp>
        <p:nvSpPr>
          <p:cNvPr id="7" name="Title 1">
            <a:extLst>
              <a:ext uri="{FF2B5EF4-FFF2-40B4-BE49-F238E27FC236}">
                <a16:creationId xmlns:a16="http://schemas.microsoft.com/office/drawing/2014/main" id="{8AC2E162-7F97-0D48-9B60-04991451B8E3}"/>
              </a:ext>
            </a:extLst>
          </p:cNvPr>
          <p:cNvSpPr txBox="1">
            <a:spLocks/>
          </p:cNvSpPr>
          <p:nvPr/>
        </p:nvSpPr>
        <p:spPr>
          <a:xfrm>
            <a:off x="1215483" y="0"/>
            <a:ext cx="10976517" cy="1143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800" b="0" i="0" kern="1200">
                <a:solidFill>
                  <a:schemeClr val="bg1">
                    <a:lumMod val="85000"/>
                  </a:schemeClr>
                </a:solidFill>
                <a:latin typeface="Arial"/>
                <a:ea typeface="+mj-ea"/>
                <a:cs typeface="Arial"/>
              </a:defRPr>
            </a:lvl1pPr>
          </a:lstStyle>
          <a:p>
            <a:pPr fontAlgn="auto">
              <a:spcAft>
                <a:spcPts val="0"/>
              </a:spcAft>
            </a:pPr>
            <a:r>
              <a:rPr lang="en-US" dirty="0"/>
              <a:t>Basic </a:t>
            </a:r>
            <a:r>
              <a:rPr lang="en-US" dirty="0" err="1"/>
              <a:t>Jupyter</a:t>
            </a:r>
            <a:r>
              <a:rPr lang="en-US" dirty="0"/>
              <a:t> Components</a:t>
            </a:r>
          </a:p>
        </p:txBody>
      </p:sp>
    </p:spTree>
    <p:extLst>
      <p:ext uri="{BB962C8B-B14F-4D97-AF65-F5344CB8AC3E}">
        <p14:creationId xmlns:p14="http://schemas.microsoft.com/office/powerpoint/2010/main" val="3856473572"/>
      </p:ext>
    </p:extLst>
  </p:cSld>
  <p:clrMapOvr>
    <a:masterClrMapping/>
  </p:clrMapOvr>
  <p:transition advClick="0" advTm="5000">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206381-73E6-5B45-B6F9-B82A7BA48BE6}"/>
              </a:ext>
            </a:extLst>
          </p:cNvPr>
          <p:cNvSpPr txBox="1">
            <a:spLocks/>
          </p:cNvSpPr>
          <p:nvPr/>
        </p:nvSpPr>
        <p:spPr>
          <a:xfrm>
            <a:off x="1215483" y="0"/>
            <a:ext cx="10976517" cy="1143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800" b="0" i="0" kern="1200">
                <a:solidFill>
                  <a:schemeClr val="bg1">
                    <a:lumMod val="85000"/>
                  </a:schemeClr>
                </a:solidFill>
                <a:latin typeface="Arial"/>
                <a:ea typeface="+mj-ea"/>
                <a:cs typeface="Arial"/>
              </a:defRPr>
            </a:lvl1pPr>
          </a:lstStyle>
          <a:p>
            <a:pPr fontAlgn="auto">
              <a:spcAft>
                <a:spcPts val="0"/>
              </a:spcAft>
            </a:pPr>
            <a:r>
              <a:rPr lang="en-US" dirty="0"/>
              <a:t>Securing </a:t>
            </a:r>
            <a:r>
              <a:rPr lang="en-US" dirty="0" err="1"/>
              <a:t>JupyterHub</a:t>
            </a:r>
            <a:r>
              <a:rPr lang="en-US" dirty="0"/>
              <a:t> with Globus </a:t>
            </a:r>
            <a:r>
              <a:rPr lang="en-US" dirty="0" err="1"/>
              <a:t>Auth</a:t>
            </a:r>
            <a:endParaRPr lang="en-US" dirty="0"/>
          </a:p>
        </p:txBody>
      </p:sp>
      <p:pic>
        <p:nvPicPr>
          <p:cNvPr id="7" name="Picture 6">
            <a:extLst>
              <a:ext uri="{FF2B5EF4-FFF2-40B4-BE49-F238E27FC236}">
                <a16:creationId xmlns:a16="http://schemas.microsoft.com/office/drawing/2014/main" id="{F63333F7-7BCC-D04E-AF13-A8E056510699}"/>
              </a:ext>
            </a:extLst>
          </p:cNvPr>
          <p:cNvPicPr>
            <a:picLocks noChangeAspect="1"/>
          </p:cNvPicPr>
          <p:nvPr/>
        </p:nvPicPr>
        <p:blipFill>
          <a:blip r:embed="rId2"/>
          <a:stretch>
            <a:fillRect/>
          </a:stretch>
        </p:blipFill>
        <p:spPr>
          <a:xfrm>
            <a:off x="5937054" y="1627701"/>
            <a:ext cx="6011758" cy="4291186"/>
          </a:xfrm>
          <a:prstGeom prst="rect">
            <a:avLst/>
          </a:prstGeom>
        </p:spPr>
      </p:pic>
      <p:sp>
        <p:nvSpPr>
          <p:cNvPr id="8" name="Content Placeholder 2">
            <a:extLst>
              <a:ext uri="{FF2B5EF4-FFF2-40B4-BE49-F238E27FC236}">
                <a16:creationId xmlns:a16="http://schemas.microsoft.com/office/drawing/2014/main" id="{2CF2FE20-B7A1-1D4A-8AFB-B568A70F79E2}"/>
              </a:ext>
            </a:extLst>
          </p:cNvPr>
          <p:cNvSpPr txBox="1">
            <a:spLocks/>
          </p:cNvSpPr>
          <p:nvPr/>
        </p:nvSpPr>
        <p:spPr>
          <a:xfrm>
            <a:off x="609601" y="1627701"/>
            <a:ext cx="5124470" cy="4451823"/>
          </a:xfrm>
          <a:prstGeom prst="rect">
            <a:avLst/>
          </a:prstGeom>
        </p:spPr>
        <p:txBody>
          <a:bodyPr/>
          <a:lstStyle>
            <a:lvl1pPr marL="342900" indent="-342900" algn="l" defTabSz="457200" rtl="0" eaLnBrk="1" latinLnBrk="0" hangingPunct="1">
              <a:spcBef>
                <a:spcPts val="1400"/>
              </a:spcBef>
              <a:buFont typeface="Arial"/>
              <a:buChar char="•"/>
              <a:defRPr sz="3200" b="1" i="0" kern="1200">
                <a:solidFill>
                  <a:srgbClr val="D9D9D9"/>
                </a:solidFill>
                <a:latin typeface="Arial" charset="0"/>
                <a:ea typeface="Arial" charset="0"/>
                <a:cs typeface="Arial" charset="0"/>
              </a:defRPr>
            </a:lvl1pPr>
            <a:lvl2pPr marL="742950" indent="-285750" algn="l" defTabSz="457200" rtl="0" eaLnBrk="1" latinLnBrk="0" hangingPunct="1">
              <a:spcBef>
                <a:spcPct val="20000"/>
              </a:spcBef>
              <a:buFont typeface="Arial"/>
              <a:buChar char="–"/>
              <a:defRPr sz="2800" b="0" i="0" kern="1200">
                <a:solidFill>
                  <a:srgbClr val="D9D9D9"/>
                </a:solidFill>
                <a:latin typeface="Arial" charset="0"/>
                <a:ea typeface="Arial" charset="0"/>
                <a:cs typeface="Arial" charset="0"/>
              </a:defRPr>
            </a:lvl2pPr>
            <a:lvl3pPr marL="1143000" indent="-228600" algn="l" defTabSz="457200" rtl="0" eaLnBrk="1" latinLnBrk="0" hangingPunct="1">
              <a:spcBef>
                <a:spcPct val="20000"/>
              </a:spcBef>
              <a:buSzPct val="80000"/>
              <a:buFont typeface="Courier New"/>
              <a:buChar char="o"/>
              <a:defRPr sz="2400" b="0" i="0" kern="1200">
                <a:solidFill>
                  <a:srgbClr val="D9D9D9"/>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dirty="0"/>
              <a:t>Globus OAuth plugin</a:t>
            </a:r>
          </a:p>
          <a:p>
            <a:pPr fontAlgn="auto">
              <a:spcAft>
                <a:spcPts val="0"/>
              </a:spcAft>
            </a:pPr>
            <a:r>
              <a:rPr lang="en-US" sz="2400" dirty="0"/>
              <a:t>Existing OAuth framework</a:t>
            </a:r>
          </a:p>
          <a:p>
            <a:pPr fontAlgn="auto">
              <a:spcAft>
                <a:spcPts val="0"/>
              </a:spcAft>
            </a:pPr>
            <a:r>
              <a:rPr lang="en-US" sz="2400" dirty="0"/>
              <a:t>Documentation covers app registration and config</a:t>
            </a:r>
          </a:p>
          <a:p>
            <a:pPr fontAlgn="auto">
              <a:spcAft>
                <a:spcPts val="0"/>
              </a:spcAft>
            </a:pPr>
            <a:r>
              <a:rPr lang="en-US" sz="2400" dirty="0"/>
              <a:t>Can restrict identity provider</a:t>
            </a:r>
          </a:p>
          <a:p>
            <a:pPr fontAlgn="auto">
              <a:spcAft>
                <a:spcPts val="0"/>
              </a:spcAft>
            </a:pPr>
            <a:r>
              <a:rPr lang="en-US" sz="2400" dirty="0"/>
              <a:t>Custom scopes</a:t>
            </a:r>
          </a:p>
          <a:p>
            <a:pPr fontAlgn="auto">
              <a:spcAft>
                <a:spcPts val="0"/>
              </a:spcAft>
            </a:pPr>
            <a:r>
              <a:rPr lang="en-US" sz="2400" dirty="0"/>
              <a:t>Tokens passed into notebook environment</a:t>
            </a:r>
          </a:p>
        </p:txBody>
      </p:sp>
      <p:sp>
        <p:nvSpPr>
          <p:cNvPr id="9" name="Rectangle 8">
            <a:extLst>
              <a:ext uri="{FF2B5EF4-FFF2-40B4-BE49-F238E27FC236}">
                <a16:creationId xmlns:a16="http://schemas.microsoft.com/office/drawing/2014/main" id="{BAC4597F-419F-A44E-8D2C-53BBE573D422}"/>
              </a:ext>
            </a:extLst>
          </p:cNvPr>
          <p:cNvSpPr/>
          <p:nvPr/>
        </p:nvSpPr>
        <p:spPr>
          <a:xfrm>
            <a:off x="5937054" y="5918887"/>
            <a:ext cx="6011757" cy="540225"/>
          </a:xfrm>
          <a:prstGeom prst="rect">
            <a:avLst/>
          </a:prstGeom>
          <a:solidFill>
            <a:schemeClr val="bg2"/>
          </a:solidFill>
        </p:spPr>
        <p:txBody>
          <a:bodyPr/>
          <a:lstStyle/>
          <a:p>
            <a:pPr algn="ctr" defTabSz="457200" fontAlgn="auto">
              <a:spcBef>
                <a:spcPts val="1400"/>
              </a:spcBef>
              <a:spcAft>
                <a:spcPts val="0"/>
              </a:spcAft>
            </a:pPr>
            <a:r>
              <a:rPr lang="en-US" sz="3200" b="1" dirty="0">
                <a:solidFill>
                  <a:schemeClr val="bg2"/>
                </a:solidFill>
                <a:cs typeface="Arial" charset="0"/>
                <a:hlinkClick r:id="rId3"/>
              </a:rPr>
              <a:t>JupyterHub OAuthenticator</a:t>
            </a:r>
            <a:r>
              <a:rPr lang="en-US" sz="3200" b="1" dirty="0">
                <a:solidFill>
                  <a:schemeClr val="bg2"/>
                </a:solidFill>
                <a:cs typeface="Arial" charset="0"/>
              </a:rPr>
              <a:t> </a:t>
            </a:r>
          </a:p>
        </p:txBody>
      </p:sp>
    </p:spTree>
    <p:extLst>
      <p:ext uri="{BB962C8B-B14F-4D97-AF65-F5344CB8AC3E}">
        <p14:creationId xmlns:p14="http://schemas.microsoft.com/office/powerpoint/2010/main" val="2759394134"/>
      </p:ext>
    </p:extLst>
  </p:cSld>
  <p:clrMapOvr>
    <a:masterClrMapping/>
  </p:clrMapOvr>
  <p:transition advClick="0" advTm="5000">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206381-73E6-5B45-B6F9-B82A7BA48BE6}"/>
              </a:ext>
            </a:extLst>
          </p:cNvPr>
          <p:cNvSpPr txBox="1">
            <a:spLocks/>
          </p:cNvSpPr>
          <p:nvPr/>
        </p:nvSpPr>
        <p:spPr>
          <a:xfrm>
            <a:off x="1215483" y="0"/>
            <a:ext cx="10976517" cy="1143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800" b="0" i="0" kern="1200">
                <a:solidFill>
                  <a:schemeClr val="bg1">
                    <a:lumMod val="85000"/>
                  </a:schemeClr>
                </a:solidFill>
                <a:latin typeface="Arial"/>
                <a:ea typeface="+mj-ea"/>
                <a:cs typeface="Arial"/>
              </a:defRPr>
            </a:lvl1pPr>
          </a:lstStyle>
          <a:p>
            <a:pPr fontAlgn="auto">
              <a:spcAft>
                <a:spcPts val="0"/>
              </a:spcAft>
            </a:pPr>
            <a:r>
              <a:rPr lang="en-US" dirty="0"/>
              <a:t>Securing </a:t>
            </a:r>
            <a:r>
              <a:rPr lang="en-US" dirty="0" err="1"/>
              <a:t>JupyterHub</a:t>
            </a:r>
            <a:r>
              <a:rPr lang="en-US" dirty="0"/>
              <a:t> with Globus </a:t>
            </a:r>
            <a:r>
              <a:rPr lang="en-US" dirty="0" err="1"/>
              <a:t>Auth</a:t>
            </a:r>
            <a:endParaRPr lang="en-US" dirty="0"/>
          </a:p>
        </p:txBody>
      </p:sp>
      <p:pic>
        <p:nvPicPr>
          <p:cNvPr id="4" name="Picture 3">
            <a:extLst>
              <a:ext uri="{FF2B5EF4-FFF2-40B4-BE49-F238E27FC236}">
                <a16:creationId xmlns:a16="http://schemas.microsoft.com/office/drawing/2014/main" id="{95CFD3B4-8202-934F-A4C0-CF818933DF76}"/>
              </a:ext>
            </a:extLst>
          </p:cNvPr>
          <p:cNvPicPr>
            <a:picLocks noChangeAspect="1"/>
          </p:cNvPicPr>
          <p:nvPr/>
        </p:nvPicPr>
        <p:blipFill>
          <a:blip r:embed="rId2"/>
          <a:stretch>
            <a:fillRect/>
          </a:stretch>
        </p:blipFill>
        <p:spPr>
          <a:xfrm>
            <a:off x="1433383" y="937300"/>
            <a:ext cx="9597683" cy="5224713"/>
          </a:xfrm>
          <a:prstGeom prst="rect">
            <a:avLst/>
          </a:prstGeom>
        </p:spPr>
      </p:pic>
      <p:sp>
        <p:nvSpPr>
          <p:cNvPr id="5" name="Rectangle 4">
            <a:extLst>
              <a:ext uri="{FF2B5EF4-FFF2-40B4-BE49-F238E27FC236}">
                <a16:creationId xmlns:a16="http://schemas.microsoft.com/office/drawing/2014/main" id="{93D4CF8A-044D-DF41-9B10-4090CF5D6920}"/>
              </a:ext>
            </a:extLst>
          </p:cNvPr>
          <p:cNvSpPr/>
          <p:nvPr/>
        </p:nvSpPr>
        <p:spPr>
          <a:xfrm>
            <a:off x="1433382" y="6162013"/>
            <a:ext cx="9597683" cy="584775"/>
          </a:xfrm>
          <a:prstGeom prst="rect">
            <a:avLst/>
          </a:prstGeom>
          <a:solidFill>
            <a:schemeClr val="bg2"/>
          </a:solidFill>
        </p:spPr>
        <p:txBody>
          <a:bodyPr/>
          <a:lstStyle/>
          <a:p>
            <a:pPr algn="ctr" defTabSz="457200" fontAlgn="auto">
              <a:spcBef>
                <a:spcPts val="1400"/>
              </a:spcBef>
              <a:spcAft>
                <a:spcPts val="0"/>
              </a:spcAft>
            </a:pPr>
            <a:r>
              <a:rPr lang="en-US" sz="2400" b="1" dirty="0">
                <a:solidFill>
                  <a:schemeClr val="bg2"/>
                </a:solidFill>
                <a:cs typeface="Arial" charset="0"/>
                <a:hlinkClick r:id="rId3"/>
              </a:rPr>
              <a:t>https://github.com/jupyterhub/oauthenticator#globus-setup</a:t>
            </a:r>
            <a:r>
              <a:rPr lang="en-US" sz="2400" b="1" dirty="0">
                <a:solidFill>
                  <a:schemeClr val="bg2"/>
                </a:solidFill>
                <a:cs typeface="Arial" charset="0"/>
              </a:rPr>
              <a:t> </a:t>
            </a:r>
          </a:p>
        </p:txBody>
      </p:sp>
    </p:spTree>
    <p:extLst>
      <p:ext uri="{BB962C8B-B14F-4D97-AF65-F5344CB8AC3E}">
        <p14:creationId xmlns:p14="http://schemas.microsoft.com/office/powerpoint/2010/main" val="3222186530"/>
      </p:ext>
    </p:extLst>
  </p:cSld>
  <p:clrMapOvr>
    <a:masterClrMapping/>
  </p:clrMapOvr>
  <p:transition advClick="0" advTm="5000">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2B5EA63-B750-E246-A205-076AF752D471}"/>
              </a:ext>
            </a:extLst>
          </p:cNvPr>
          <p:cNvSpPr txBox="1">
            <a:spLocks/>
          </p:cNvSpPr>
          <p:nvPr/>
        </p:nvSpPr>
        <p:spPr>
          <a:xfrm>
            <a:off x="1215483" y="0"/>
            <a:ext cx="10976517" cy="1143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800" b="0" i="0" kern="1200">
                <a:solidFill>
                  <a:schemeClr val="bg1">
                    <a:lumMod val="85000"/>
                  </a:schemeClr>
                </a:solidFill>
                <a:latin typeface="Arial"/>
                <a:ea typeface="+mj-ea"/>
                <a:cs typeface="Arial"/>
              </a:defRPr>
            </a:lvl1pPr>
          </a:lstStyle>
          <a:p>
            <a:pPr fontAlgn="auto">
              <a:spcAft>
                <a:spcPts val="0"/>
              </a:spcAft>
            </a:pPr>
            <a:r>
              <a:rPr lang="en-US" dirty="0"/>
              <a:t>Tokens and </a:t>
            </a:r>
            <a:r>
              <a:rPr lang="en-US" dirty="0" err="1"/>
              <a:t>Jupyter</a:t>
            </a:r>
            <a:r>
              <a:rPr lang="en-US" dirty="0"/>
              <a:t> Notebooks</a:t>
            </a:r>
          </a:p>
        </p:txBody>
      </p:sp>
      <p:sp>
        <p:nvSpPr>
          <p:cNvPr id="30" name="Content Placeholder 2">
            <a:extLst>
              <a:ext uri="{FF2B5EF4-FFF2-40B4-BE49-F238E27FC236}">
                <a16:creationId xmlns:a16="http://schemas.microsoft.com/office/drawing/2014/main" id="{07499C00-6B78-A349-99C1-1ED6BA665159}"/>
              </a:ext>
            </a:extLst>
          </p:cNvPr>
          <p:cNvSpPr txBox="1">
            <a:spLocks/>
          </p:cNvSpPr>
          <p:nvPr/>
        </p:nvSpPr>
        <p:spPr>
          <a:xfrm>
            <a:off x="609599" y="1627701"/>
            <a:ext cx="10956325" cy="4451823"/>
          </a:xfrm>
          <a:prstGeom prst="rect">
            <a:avLst/>
          </a:prstGeom>
        </p:spPr>
        <p:txBody>
          <a:bodyPr/>
          <a:lstStyle>
            <a:lvl1pPr marL="342900" indent="-342900" algn="l" defTabSz="457200" rtl="0" eaLnBrk="1" latinLnBrk="0" hangingPunct="1">
              <a:spcBef>
                <a:spcPts val="1400"/>
              </a:spcBef>
              <a:buFont typeface="Arial"/>
              <a:buChar char="•"/>
              <a:defRPr sz="3200" b="1" i="0" kern="1200">
                <a:solidFill>
                  <a:srgbClr val="D9D9D9"/>
                </a:solidFill>
                <a:latin typeface="Arial" charset="0"/>
                <a:ea typeface="Arial" charset="0"/>
                <a:cs typeface="Arial" charset="0"/>
              </a:defRPr>
            </a:lvl1pPr>
            <a:lvl2pPr marL="742950" indent="-285750" algn="l" defTabSz="457200" rtl="0" eaLnBrk="1" latinLnBrk="0" hangingPunct="1">
              <a:spcBef>
                <a:spcPct val="20000"/>
              </a:spcBef>
              <a:buFont typeface="Arial"/>
              <a:buChar char="–"/>
              <a:defRPr sz="2800" b="0" i="0" kern="1200">
                <a:solidFill>
                  <a:srgbClr val="D9D9D9"/>
                </a:solidFill>
                <a:latin typeface="Arial" charset="0"/>
                <a:ea typeface="Arial" charset="0"/>
                <a:cs typeface="Arial" charset="0"/>
              </a:defRPr>
            </a:lvl2pPr>
            <a:lvl3pPr marL="1143000" indent="-228600" algn="l" defTabSz="457200" rtl="0" eaLnBrk="1" latinLnBrk="0" hangingPunct="1">
              <a:spcBef>
                <a:spcPct val="20000"/>
              </a:spcBef>
              <a:buSzPct val="80000"/>
              <a:buFont typeface="Courier New"/>
              <a:buChar char="o"/>
              <a:defRPr sz="2400" b="0" i="0" kern="1200">
                <a:solidFill>
                  <a:srgbClr val="D9D9D9"/>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sz="2400" dirty="0"/>
              <a:t>Tokens are passed back to the </a:t>
            </a:r>
            <a:r>
              <a:rPr lang="en-US" sz="2400" dirty="0" err="1"/>
              <a:t>JupyterHub</a:t>
            </a:r>
            <a:r>
              <a:rPr lang="en-US" sz="2400" dirty="0"/>
              <a:t> server</a:t>
            </a:r>
          </a:p>
          <a:p>
            <a:pPr fontAlgn="auto">
              <a:spcAft>
                <a:spcPts val="0"/>
              </a:spcAft>
            </a:pPr>
            <a:r>
              <a:rPr lang="en-US" sz="2400" dirty="0"/>
              <a:t>Stored as a secure attribute in database</a:t>
            </a:r>
          </a:p>
          <a:p>
            <a:pPr fontAlgn="auto">
              <a:spcAft>
                <a:spcPts val="0"/>
              </a:spcAft>
            </a:pPr>
            <a:r>
              <a:rPr lang="en-US" sz="2400" dirty="0"/>
              <a:t>Passed into Notebook Server environment</a:t>
            </a:r>
          </a:p>
          <a:p>
            <a:pPr fontAlgn="auto">
              <a:spcAft>
                <a:spcPts val="0"/>
              </a:spcAft>
            </a:pPr>
            <a:r>
              <a:rPr lang="en-US" sz="2400" dirty="0"/>
              <a:t>Can be pull into notebook or other code</a:t>
            </a:r>
          </a:p>
          <a:p>
            <a:pPr fontAlgn="auto">
              <a:spcAft>
                <a:spcPts val="0"/>
              </a:spcAft>
            </a:pPr>
            <a:r>
              <a:rPr lang="en-US" sz="2400" dirty="0"/>
              <a:t>Used to talk to Globus and other REST APIs secured with Globus </a:t>
            </a:r>
            <a:r>
              <a:rPr lang="en-US" sz="2400" dirty="0" err="1"/>
              <a:t>Auth</a:t>
            </a:r>
            <a:endParaRPr lang="en-US" sz="2400" dirty="0"/>
          </a:p>
          <a:p>
            <a:pPr marL="0" indent="0" fontAlgn="auto">
              <a:spcAft>
                <a:spcPts val="0"/>
              </a:spcAft>
              <a:buNone/>
            </a:pPr>
            <a:endParaRPr lang="en-US" sz="2400" dirty="0"/>
          </a:p>
          <a:p>
            <a:pPr fontAlgn="auto">
              <a:spcAft>
                <a:spcPts val="0"/>
              </a:spcAft>
            </a:pPr>
            <a:endParaRPr lang="en-US" sz="2400" dirty="0"/>
          </a:p>
        </p:txBody>
      </p:sp>
    </p:spTree>
    <p:extLst>
      <p:ext uri="{BB962C8B-B14F-4D97-AF65-F5344CB8AC3E}">
        <p14:creationId xmlns:p14="http://schemas.microsoft.com/office/powerpoint/2010/main" val="681908636"/>
      </p:ext>
    </p:extLst>
  </p:cSld>
  <p:clrMapOvr>
    <a:masterClrMapping/>
  </p:clrMapOvr>
  <p:transition advClick="0" advTm="5000">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3786F-7E08-1F4C-8CB4-FCAE07B11D26}"/>
              </a:ext>
            </a:extLst>
          </p:cNvPr>
          <p:cNvPicPr>
            <a:picLocks noChangeAspect="1"/>
          </p:cNvPicPr>
          <p:nvPr/>
        </p:nvPicPr>
        <p:blipFill>
          <a:blip r:embed="rId2"/>
          <a:stretch>
            <a:fillRect/>
          </a:stretch>
        </p:blipFill>
        <p:spPr>
          <a:xfrm>
            <a:off x="2797017" y="1726512"/>
            <a:ext cx="4897994" cy="4867189"/>
          </a:xfrm>
          <a:prstGeom prst="rect">
            <a:avLst/>
          </a:prstGeom>
        </p:spPr>
      </p:pic>
      <p:sp>
        <p:nvSpPr>
          <p:cNvPr id="7" name="Title 1">
            <a:extLst>
              <a:ext uri="{FF2B5EF4-FFF2-40B4-BE49-F238E27FC236}">
                <a16:creationId xmlns:a16="http://schemas.microsoft.com/office/drawing/2014/main" id="{B2B5EA63-B750-E246-A205-076AF752D471}"/>
              </a:ext>
            </a:extLst>
          </p:cNvPr>
          <p:cNvSpPr txBox="1">
            <a:spLocks/>
          </p:cNvSpPr>
          <p:nvPr/>
        </p:nvSpPr>
        <p:spPr>
          <a:xfrm>
            <a:off x="1215483" y="0"/>
            <a:ext cx="10976517" cy="1143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800" b="0" i="0" kern="1200">
                <a:solidFill>
                  <a:schemeClr val="bg1">
                    <a:lumMod val="85000"/>
                  </a:schemeClr>
                </a:solidFill>
                <a:latin typeface="Arial"/>
                <a:ea typeface="+mj-ea"/>
                <a:cs typeface="Arial"/>
              </a:defRPr>
            </a:lvl1pPr>
          </a:lstStyle>
          <a:p>
            <a:pPr fontAlgn="auto">
              <a:spcAft>
                <a:spcPts val="0"/>
              </a:spcAft>
            </a:pPr>
            <a:r>
              <a:rPr lang="en-US" dirty="0"/>
              <a:t>Tokens and </a:t>
            </a:r>
            <a:r>
              <a:rPr lang="en-US" dirty="0" err="1"/>
              <a:t>Jupyter</a:t>
            </a:r>
            <a:r>
              <a:rPr lang="en-US" dirty="0"/>
              <a:t> Notebooks</a:t>
            </a:r>
          </a:p>
        </p:txBody>
      </p:sp>
      <p:pic>
        <p:nvPicPr>
          <p:cNvPr id="8" name="Picture 7">
            <a:extLst>
              <a:ext uri="{FF2B5EF4-FFF2-40B4-BE49-F238E27FC236}">
                <a16:creationId xmlns:a16="http://schemas.microsoft.com/office/drawing/2014/main" id="{3102D876-4CC8-2547-8F87-DD6F800ABF88}"/>
              </a:ext>
            </a:extLst>
          </p:cNvPr>
          <p:cNvPicPr>
            <a:picLocks noChangeAspect="1"/>
          </p:cNvPicPr>
          <p:nvPr/>
        </p:nvPicPr>
        <p:blipFill>
          <a:blip r:embed="rId3"/>
          <a:stretch>
            <a:fillRect/>
          </a:stretch>
        </p:blipFill>
        <p:spPr>
          <a:xfrm>
            <a:off x="552031" y="1202020"/>
            <a:ext cx="1490676" cy="1509210"/>
          </a:xfrm>
          <a:prstGeom prst="rect">
            <a:avLst/>
          </a:prstGeom>
        </p:spPr>
      </p:pic>
      <p:sp>
        <p:nvSpPr>
          <p:cNvPr id="11" name="Bent Arrow 10">
            <a:extLst>
              <a:ext uri="{FF2B5EF4-FFF2-40B4-BE49-F238E27FC236}">
                <a16:creationId xmlns:a16="http://schemas.microsoft.com/office/drawing/2014/main" id="{A367D6DD-F1BA-FF45-85B0-32C4FEC4B794}"/>
              </a:ext>
            </a:extLst>
          </p:cNvPr>
          <p:cNvSpPr/>
          <p:nvPr/>
        </p:nvSpPr>
        <p:spPr>
          <a:xfrm rot="10800000" flipH="1">
            <a:off x="980689" y="2792128"/>
            <a:ext cx="2676911" cy="2335926"/>
          </a:xfrm>
          <a:prstGeom prst="bentArrow">
            <a:avLst>
              <a:gd name="adj1" fmla="val 7895"/>
              <a:gd name="adj2" fmla="val 12010"/>
              <a:gd name="adj3" fmla="val 16958"/>
              <a:gd name="adj4" fmla="val 43750"/>
            </a:avLst>
          </a:prstGeom>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1" dirty="0">
              <a:solidFill>
                <a:schemeClr val="bg2"/>
              </a:solidFill>
            </a:endParaRPr>
          </a:p>
        </p:txBody>
      </p:sp>
      <p:sp>
        <p:nvSpPr>
          <p:cNvPr id="12" name="Bent Arrow 11">
            <a:extLst>
              <a:ext uri="{FF2B5EF4-FFF2-40B4-BE49-F238E27FC236}">
                <a16:creationId xmlns:a16="http://schemas.microsoft.com/office/drawing/2014/main" id="{194560D3-A2EE-0547-A8CC-BFAE52FF35AC}"/>
              </a:ext>
            </a:extLst>
          </p:cNvPr>
          <p:cNvSpPr/>
          <p:nvPr/>
        </p:nvSpPr>
        <p:spPr>
          <a:xfrm flipH="1">
            <a:off x="1839734" y="1213388"/>
            <a:ext cx="3406280" cy="701714"/>
          </a:xfrm>
          <a:prstGeom prst="bentArrow">
            <a:avLst>
              <a:gd name="adj1" fmla="val 19323"/>
              <a:gd name="adj2" fmla="val 25719"/>
              <a:gd name="adj3" fmla="val 47892"/>
              <a:gd name="adj4" fmla="val 43750"/>
            </a:avLst>
          </a:prstGeom>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1" dirty="0">
              <a:solidFill>
                <a:schemeClr val="bg2"/>
              </a:solidFill>
            </a:endParaRPr>
          </a:p>
        </p:txBody>
      </p:sp>
      <p:sp>
        <p:nvSpPr>
          <p:cNvPr id="13" name="Content Placeholder 2">
            <a:extLst>
              <a:ext uri="{FF2B5EF4-FFF2-40B4-BE49-F238E27FC236}">
                <a16:creationId xmlns:a16="http://schemas.microsoft.com/office/drawing/2014/main" id="{E982E039-754C-9E4D-B8C6-F63CD490DEFD}"/>
              </a:ext>
            </a:extLst>
          </p:cNvPr>
          <p:cNvSpPr txBox="1">
            <a:spLocks/>
          </p:cNvSpPr>
          <p:nvPr/>
        </p:nvSpPr>
        <p:spPr>
          <a:xfrm>
            <a:off x="3436811" y="786076"/>
            <a:ext cx="1809203" cy="709098"/>
          </a:xfrm>
          <a:prstGeom prst="rect">
            <a:avLst/>
          </a:prstGeom>
        </p:spPr>
        <p:txBody>
          <a:bodyPr/>
          <a:lstStyle>
            <a:lvl1pPr marL="342900" indent="-342900" algn="l" defTabSz="457200" rtl="0" eaLnBrk="1" latinLnBrk="0" hangingPunct="1">
              <a:spcBef>
                <a:spcPts val="1400"/>
              </a:spcBef>
              <a:buFont typeface="Arial"/>
              <a:buChar char="•"/>
              <a:defRPr sz="3200" b="1" i="0" kern="1200">
                <a:solidFill>
                  <a:srgbClr val="D9D9D9"/>
                </a:solidFill>
                <a:latin typeface="Arial" charset="0"/>
                <a:ea typeface="Arial" charset="0"/>
                <a:cs typeface="Arial" charset="0"/>
              </a:defRPr>
            </a:lvl1pPr>
            <a:lvl2pPr marL="742950" indent="-285750" algn="l" defTabSz="457200" rtl="0" eaLnBrk="1" latinLnBrk="0" hangingPunct="1">
              <a:spcBef>
                <a:spcPct val="20000"/>
              </a:spcBef>
              <a:buFont typeface="Arial"/>
              <a:buChar char="–"/>
              <a:defRPr sz="2800" b="0" i="0" kern="1200">
                <a:solidFill>
                  <a:srgbClr val="D9D9D9"/>
                </a:solidFill>
                <a:latin typeface="Arial" charset="0"/>
                <a:ea typeface="Arial" charset="0"/>
                <a:cs typeface="Arial" charset="0"/>
              </a:defRPr>
            </a:lvl2pPr>
            <a:lvl3pPr marL="1143000" indent="-228600" algn="l" defTabSz="457200" rtl="0" eaLnBrk="1" latinLnBrk="0" hangingPunct="1">
              <a:spcBef>
                <a:spcPct val="20000"/>
              </a:spcBef>
              <a:buSzPct val="80000"/>
              <a:buFont typeface="Courier New"/>
              <a:buChar char="o"/>
              <a:defRPr sz="2400" b="0" i="0" kern="1200">
                <a:solidFill>
                  <a:srgbClr val="D9D9D9"/>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sz="2400" dirty="0"/>
              <a:t>Login</a:t>
            </a:r>
          </a:p>
        </p:txBody>
      </p:sp>
      <p:pic>
        <p:nvPicPr>
          <p:cNvPr id="15" name="Picture 14">
            <a:extLst>
              <a:ext uri="{FF2B5EF4-FFF2-40B4-BE49-F238E27FC236}">
                <a16:creationId xmlns:a16="http://schemas.microsoft.com/office/drawing/2014/main" id="{D56F67D1-3CC6-AF42-BAF8-B7675398A07E}"/>
              </a:ext>
            </a:extLst>
          </p:cNvPr>
          <p:cNvPicPr>
            <a:picLocks noChangeAspect="1"/>
          </p:cNvPicPr>
          <p:nvPr/>
        </p:nvPicPr>
        <p:blipFill>
          <a:blip r:embed="rId4"/>
          <a:stretch>
            <a:fillRect/>
          </a:stretch>
        </p:blipFill>
        <p:spPr>
          <a:xfrm>
            <a:off x="6125919" y="1813249"/>
            <a:ext cx="1450924" cy="709098"/>
          </a:xfrm>
          <a:prstGeom prst="rect">
            <a:avLst/>
          </a:prstGeom>
        </p:spPr>
      </p:pic>
      <p:sp>
        <p:nvSpPr>
          <p:cNvPr id="19" name="Rounded Rectangle 18">
            <a:extLst>
              <a:ext uri="{FF2B5EF4-FFF2-40B4-BE49-F238E27FC236}">
                <a16:creationId xmlns:a16="http://schemas.microsoft.com/office/drawing/2014/main" id="{28F435FB-667C-BB42-BDBA-B6A2D8E2FF4F}"/>
              </a:ext>
            </a:extLst>
          </p:cNvPr>
          <p:cNvSpPr/>
          <p:nvPr/>
        </p:nvSpPr>
        <p:spPr>
          <a:xfrm>
            <a:off x="9934833" y="4485593"/>
            <a:ext cx="1886413" cy="10709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REST APIs</a:t>
            </a:r>
          </a:p>
        </p:txBody>
      </p:sp>
      <p:sp>
        <p:nvSpPr>
          <p:cNvPr id="21" name="U-Turn Arrow 20">
            <a:extLst>
              <a:ext uri="{FF2B5EF4-FFF2-40B4-BE49-F238E27FC236}">
                <a16:creationId xmlns:a16="http://schemas.microsoft.com/office/drawing/2014/main" id="{5B386269-50A5-5049-AAAB-5599872C1665}"/>
              </a:ext>
            </a:extLst>
          </p:cNvPr>
          <p:cNvSpPr/>
          <p:nvPr/>
        </p:nvSpPr>
        <p:spPr>
          <a:xfrm rot="10800000" flipH="1">
            <a:off x="4635741" y="5483897"/>
            <a:ext cx="2420024" cy="642552"/>
          </a:xfrm>
          <a:prstGeom prst="uturnArrow">
            <a:avLst>
              <a:gd name="adj1" fmla="val 23899"/>
              <a:gd name="adj2" fmla="val 25000"/>
              <a:gd name="adj3" fmla="val 38462"/>
              <a:gd name="adj4" fmla="val 46790"/>
              <a:gd name="adj5" fmla="val 100000"/>
            </a:avLst>
          </a:prstGeom>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a:solidFill>
                <a:schemeClr val="bg2"/>
              </a:solidFill>
            </a:endParaRPr>
          </a:p>
        </p:txBody>
      </p:sp>
      <p:sp>
        <p:nvSpPr>
          <p:cNvPr id="24" name="Right Arrow 23">
            <a:extLst>
              <a:ext uri="{FF2B5EF4-FFF2-40B4-BE49-F238E27FC236}">
                <a16:creationId xmlns:a16="http://schemas.microsoft.com/office/drawing/2014/main" id="{E4FD6666-7C1C-5B49-AC3D-C117EA87F0FD}"/>
              </a:ext>
            </a:extLst>
          </p:cNvPr>
          <p:cNvSpPr/>
          <p:nvPr/>
        </p:nvSpPr>
        <p:spPr>
          <a:xfrm>
            <a:off x="7290486" y="5021052"/>
            <a:ext cx="2644347" cy="333632"/>
          </a:xfrm>
          <a:prstGeom prst="rightArrow">
            <a:avLst>
              <a:gd name="adj1" fmla="val 50000"/>
              <a:gd name="adj2" fmla="val 79630"/>
            </a:avLst>
          </a:prstGeom>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a:solidFill>
                <a:schemeClr val="bg2"/>
              </a:solidFill>
            </a:endParaRPr>
          </a:p>
        </p:txBody>
      </p:sp>
      <p:sp>
        <p:nvSpPr>
          <p:cNvPr id="25" name="TextBox 24">
            <a:extLst>
              <a:ext uri="{FF2B5EF4-FFF2-40B4-BE49-F238E27FC236}">
                <a16:creationId xmlns:a16="http://schemas.microsoft.com/office/drawing/2014/main" id="{DE55C7BC-EFC2-7545-8535-57CB5EFADC9D}"/>
              </a:ext>
            </a:extLst>
          </p:cNvPr>
          <p:cNvSpPr txBox="1"/>
          <p:nvPr/>
        </p:nvSpPr>
        <p:spPr>
          <a:xfrm>
            <a:off x="6363" y="5021052"/>
            <a:ext cx="2790654" cy="523220"/>
          </a:xfrm>
          <a:prstGeom prst="rect">
            <a:avLst/>
          </a:prstGeom>
          <a:noFill/>
        </p:spPr>
        <p:txBody>
          <a:bodyPr wrap="square" rtlCol="0">
            <a:spAutoFit/>
          </a:bodyPr>
          <a:lstStyle/>
          <a:p>
            <a:r>
              <a:rPr lang="en-US" sz="2800" b="1" dirty="0">
                <a:solidFill>
                  <a:schemeClr val="bg2"/>
                </a:solidFill>
                <a:latin typeface="Courier" pitchFamily="2" charset="0"/>
              </a:rPr>
              <a:t>{ “tokens”:…</a:t>
            </a:r>
          </a:p>
        </p:txBody>
      </p:sp>
      <p:sp>
        <p:nvSpPr>
          <p:cNvPr id="26" name="TextBox 25">
            <a:extLst>
              <a:ext uri="{FF2B5EF4-FFF2-40B4-BE49-F238E27FC236}">
                <a16:creationId xmlns:a16="http://schemas.microsoft.com/office/drawing/2014/main" id="{1297AF89-61B9-E847-BD63-80C7E3AD4579}"/>
              </a:ext>
            </a:extLst>
          </p:cNvPr>
          <p:cNvSpPr txBox="1"/>
          <p:nvPr/>
        </p:nvSpPr>
        <p:spPr>
          <a:xfrm>
            <a:off x="5373954" y="6130523"/>
            <a:ext cx="2080282" cy="400110"/>
          </a:xfrm>
          <a:prstGeom prst="rect">
            <a:avLst/>
          </a:prstGeom>
          <a:noFill/>
        </p:spPr>
        <p:txBody>
          <a:bodyPr wrap="square" rtlCol="0">
            <a:spAutoFit/>
          </a:bodyPr>
          <a:lstStyle/>
          <a:p>
            <a:r>
              <a:rPr lang="en-US" sz="2000" b="1" dirty="0">
                <a:latin typeface="Courier" pitchFamily="2" charset="0"/>
              </a:rPr>
              <a:t>{“tokens”:…</a:t>
            </a:r>
          </a:p>
        </p:txBody>
      </p:sp>
      <p:sp>
        <p:nvSpPr>
          <p:cNvPr id="27" name="Rounded Rectangle 26">
            <a:extLst>
              <a:ext uri="{FF2B5EF4-FFF2-40B4-BE49-F238E27FC236}">
                <a16:creationId xmlns:a16="http://schemas.microsoft.com/office/drawing/2014/main" id="{CBED6CB3-5B2D-2848-95C9-7FB0C3B75A73}"/>
              </a:ext>
            </a:extLst>
          </p:cNvPr>
          <p:cNvSpPr/>
          <p:nvPr/>
        </p:nvSpPr>
        <p:spPr>
          <a:xfrm>
            <a:off x="10087233" y="4637993"/>
            <a:ext cx="1886413" cy="10709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REST APIs</a:t>
            </a:r>
          </a:p>
        </p:txBody>
      </p:sp>
      <p:sp>
        <p:nvSpPr>
          <p:cNvPr id="28" name="Rounded Rectangle 27">
            <a:extLst>
              <a:ext uri="{FF2B5EF4-FFF2-40B4-BE49-F238E27FC236}">
                <a16:creationId xmlns:a16="http://schemas.microsoft.com/office/drawing/2014/main" id="{9342D153-44BB-8A44-B152-7815E3EFA3B9}"/>
              </a:ext>
            </a:extLst>
          </p:cNvPr>
          <p:cNvSpPr/>
          <p:nvPr/>
        </p:nvSpPr>
        <p:spPr>
          <a:xfrm>
            <a:off x="10239633" y="4790393"/>
            <a:ext cx="1886413" cy="10709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REST APIs</a:t>
            </a:r>
          </a:p>
        </p:txBody>
      </p:sp>
      <p:sp>
        <p:nvSpPr>
          <p:cNvPr id="29" name="TextBox 28">
            <a:extLst>
              <a:ext uri="{FF2B5EF4-FFF2-40B4-BE49-F238E27FC236}">
                <a16:creationId xmlns:a16="http://schemas.microsoft.com/office/drawing/2014/main" id="{6EEDD6ED-F900-4A4E-BFB8-7138731444C3}"/>
              </a:ext>
            </a:extLst>
          </p:cNvPr>
          <p:cNvSpPr txBox="1"/>
          <p:nvPr/>
        </p:nvSpPr>
        <p:spPr>
          <a:xfrm>
            <a:off x="7975806" y="3962373"/>
            <a:ext cx="3001843" cy="523220"/>
          </a:xfrm>
          <a:prstGeom prst="rect">
            <a:avLst/>
          </a:prstGeom>
          <a:noFill/>
        </p:spPr>
        <p:txBody>
          <a:bodyPr wrap="square" rtlCol="0">
            <a:spAutoFit/>
          </a:bodyPr>
          <a:lstStyle/>
          <a:p>
            <a:r>
              <a:rPr lang="en-US" sz="2800" b="1" dirty="0">
                <a:solidFill>
                  <a:schemeClr val="bg2"/>
                </a:solidFill>
                <a:latin typeface="Courier" pitchFamily="2" charset="0"/>
              </a:rPr>
              <a:t>Bearer a45cd…</a:t>
            </a:r>
          </a:p>
        </p:txBody>
      </p:sp>
    </p:spTree>
    <p:extLst>
      <p:ext uri="{BB962C8B-B14F-4D97-AF65-F5344CB8AC3E}">
        <p14:creationId xmlns:p14="http://schemas.microsoft.com/office/powerpoint/2010/main" val="1094147658"/>
      </p:ext>
    </p:extLst>
  </p:cSld>
  <p:clrMapOvr>
    <a:masterClrMapping/>
  </p:clrMapOvr>
  <p:transition advClick="0" advTm="5000">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2B5EA63-B750-E246-A205-076AF752D471}"/>
              </a:ext>
            </a:extLst>
          </p:cNvPr>
          <p:cNvSpPr txBox="1">
            <a:spLocks/>
          </p:cNvSpPr>
          <p:nvPr/>
        </p:nvSpPr>
        <p:spPr>
          <a:xfrm>
            <a:off x="1215483" y="0"/>
            <a:ext cx="10976517" cy="1143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800" b="0" i="0" kern="1200">
                <a:solidFill>
                  <a:schemeClr val="bg1">
                    <a:lumMod val="85000"/>
                  </a:schemeClr>
                </a:solidFill>
                <a:latin typeface="Arial"/>
                <a:ea typeface="+mj-ea"/>
                <a:cs typeface="Arial"/>
              </a:defRPr>
            </a:lvl1pPr>
          </a:lstStyle>
          <a:p>
            <a:pPr fontAlgn="auto">
              <a:spcAft>
                <a:spcPts val="0"/>
              </a:spcAft>
            </a:pPr>
            <a:r>
              <a:rPr lang="en-US" dirty="0"/>
              <a:t>Tutorial</a:t>
            </a:r>
          </a:p>
        </p:txBody>
      </p:sp>
      <p:sp>
        <p:nvSpPr>
          <p:cNvPr id="17" name="Content Placeholder 2">
            <a:extLst>
              <a:ext uri="{FF2B5EF4-FFF2-40B4-BE49-F238E27FC236}">
                <a16:creationId xmlns:a16="http://schemas.microsoft.com/office/drawing/2014/main" id="{A8D3329A-816F-7C46-9FA9-35700E1E76F6}"/>
              </a:ext>
            </a:extLst>
          </p:cNvPr>
          <p:cNvSpPr txBox="1">
            <a:spLocks/>
          </p:cNvSpPr>
          <p:nvPr/>
        </p:nvSpPr>
        <p:spPr>
          <a:xfrm>
            <a:off x="609598" y="1143000"/>
            <a:ext cx="10956325" cy="4451823"/>
          </a:xfrm>
          <a:prstGeom prst="rect">
            <a:avLst/>
          </a:prstGeom>
        </p:spPr>
        <p:txBody>
          <a:bodyPr/>
          <a:lstStyle>
            <a:lvl1pPr marL="342900" indent="-342900" algn="l" defTabSz="457200" rtl="0" eaLnBrk="1" latinLnBrk="0" hangingPunct="1">
              <a:spcBef>
                <a:spcPts val="1400"/>
              </a:spcBef>
              <a:buFont typeface="Arial"/>
              <a:buChar char="•"/>
              <a:defRPr sz="3200" b="1" i="0" kern="1200">
                <a:solidFill>
                  <a:srgbClr val="D9D9D9"/>
                </a:solidFill>
                <a:latin typeface="Arial" charset="0"/>
                <a:ea typeface="Arial" charset="0"/>
                <a:cs typeface="Arial" charset="0"/>
              </a:defRPr>
            </a:lvl1pPr>
            <a:lvl2pPr marL="742950" indent="-285750" algn="l" defTabSz="457200" rtl="0" eaLnBrk="1" latinLnBrk="0" hangingPunct="1">
              <a:spcBef>
                <a:spcPct val="20000"/>
              </a:spcBef>
              <a:buFont typeface="Arial"/>
              <a:buChar char="–"/>
              <a:defRPr sz="2800" b="0" i="0" kern="1200">
                <a:solidFill>
                  <a:srgbClr val="D9D9D9"/>
                </a:solidFill>
                <a:latin typeface="Arial" charset="0"/>
                <a:ea typeface="Arial" charset="0"/>
                <a:cs typeface="Arial" charset="0"/>
              </a:defRPr>
            </a:lvl2pPr>
            <a:lvl3pPr marL="1143000" indent="-228600" algn="l" defTabSz="457200" rtl="0" eaLnBrk="1" latinLnBrk="0" hangingPunct="1">
              <a:spcBef>
                <a:spcPct val="20000"/>
              </a:spcBef>
              <a:buSzPct val="80000"/>
              <a:buFont typeface="Courier New"/>
              <a:buChar char="o"/>
              <a:defRPr sz="2400" b="0" i="0" kern="1200">
                <a:solidFill>
                  <a:srgbClr val="D9D9D9"/>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sz="2400" dirty="0"/>
              <a:t>What we’re going to do:</a:t>
            </a:r>
          </a:p>
          <a:p>
            <a:pPr fontAlgn="auto">
              <a:spcAft>
                <a:spcPts val="0"/>
              </a:spcAft>
            </a:pPr>
            <a:r>
              <a:rPr lang="en-US" sz="2400" dirty="0"/>
              <a:t>Login into our </a:t>
            </a:r>
            <a:r>
              <a:rPr lang="en-US" sz="2400" dirty="0" err="1"/>
              <a:t>GlobusWorld</a:t>
            </a:r>
            <a:r>
              <a:rPr lang="en-US" sz="2400" dirty="0"/>
              <a:t> </a:t>
            </a:r>
            <a:r>
              <a:rPr lang="en-US" sz="2400" dirty="0" err="1"/>
              <a:t>JupyterHub</a:t>
            </a:r>
            <a:endParaRPr lang="en-US" sz="2400" dirty="0"/>
          </a:p>
          <a:p>
            <a:pPr fontAlgn="auto">
              <a:spcAft>
                <a:spcPts val="0"/>
              </a:spcAft>
            </a:pPr>
            <a:r>
              <a:rPr lang="en-US" sz="2400" dirty="0"/>
              <a:t>Launch (spawn) Notebook Server</a:t>
            </a:r>
          </a:p>
          <a:p>
            <a:pPr fontAlgn="auto">
              <a:spcAft>
                <a:spcPts val="0"/>
              </a:spcAft>
            </a:pPr>
            <a:r>
              <a:rPr lang="en-US" sz="2400" dirty="0"/>
              <a:t>Get tokens </a:t>
            </a:r>
          </a:p>
          <a:p>
            <a:pPr fontAlgn="auto">
              <a:spcAft>
                <a:spcPts val="0"/>
              </a:spcAft>
            </a:pPr>
            <a:r>
              <a:rPr lang="en-US" sz="2400" dirty="0"/>
              <a:t>Access some Globus APIs</a:t>
            </a:r>
          </a:p>
          <a:p>
            <a:pPr fontAlgn="auto">
              <a:spcAft>
                <a:spcPts val="0"/>
              </a:spcAft>
            </a:pPr>
            <a:r>
              <a:rPr lang="en-US" sz="2400" dirty="0"/>
              <a:t>Download some data</a:t>
            </a:r>
          </a:p>
          <a:p>
            <a:pPr fontAlgn="auto">
              <a:spcAft>
                <a:spcPts val="0"/>
              </a:spcAft>
            </a:pPr>
            <a:r>
              <a:rPr lang="en-US" sz="2400" dirty="0"/>
              <a:t>Plot it</a:t>
            </a:r>
          </a:p>
          <a:p>
            <a:pPr fontAlgn="auto">
              <a:spcAft>
                <a:spcPts val="0"/>
              </a:spcAft>
            </a:pPr>
            <a:r>
              <a:rPr lang="en-US" sz="2400" dirty="0"/>
              <a:t>PUT it on an HTTPS endpoint</a:t>
            </a:r>
          </a:p>
          <a:p>
            <a:pPr marL="0" indent="0" fontAlgn="auto">
              <a:spcAft>
                <a:spcPts val="0"/>
              </a:spcAft>
              <a:buNone/>
            </a:pPr>
            <a:endParaRPr lang="en-US" sz="2400" dirty="0"/>
          </a:p>
          <a:p>
            <a:pPr fontAlgn="auto">
              <a:spcAft>
                <a:spcPts val="0"/>
              </a:spcAft>
            </a:pPr>
            <a:endParaRPr lang="en-US" sz="2400" dirty="0"/>
          </a:p>
        </p:txBody>
      </p:sp>
      <p:sp>
        <p:nvSpPr>
          <p:cNvPr id="18" name="Content Placeholder 2">
            <a:extLst>
              <a:ext uri="{FF2B5EF4-FFF2-40B4-BE49-F238E27FC236}">
                <a16:creationId xmlns:a16="http://schemas.microsoft.com/office/drawing/2014/main" id="{F7248620-99B6-2C43-ACAD-3E8F6D1134BE}"/>
              </a:ext>
            </a:extLst>
          </p:cNvPr>
          <p:cNvSpPr txBox="1">
            <a:spLocks/>
          </p:cNvSpPr>
          <p:nvPr/>
        </p:nvSpPr>
        <p:spPr>
          <a:xfrm>
            <a:off x="912541" y="5594823"/>
            <a:ext cx="11582400" cy="1019431"/>
          </a:xfrm>
          <a:prstGeom prst="rect">
            <a:avLst/>
          </a:prstGeom>
        </p:spPr>
        <p:txBody>
          <a:bodyPr>
            <a:normAutofit/>
          </a:bodyPr>
          <a:lstStyle>
            <a:lvl1pPr marL="342900" indent="-342900" algn="l" defTabSz="457200" rtl="0" eaLnBrk="1" latinLnBrk="0" hangingPunct="1">
              <a:spcBef>
                <a:spcPts val="1400"/>
              </a:spcBef>
              <a:buFont typeface="Arial"/>
              <a:buChar char="•"/>
              <a:defRPr sz="3200" b="1" i="0" kern="1200">
                <a:solidFill>
                  <a:srgbClr val="D9D9D9"/>
                </a:solidFill>
                <a:latin typeface="Arial" charset="0"/>
                <a:ea typeface="Arial" charset="0"/>
                <a:cs typeface="Arial" charset="0"/>
              </a:defRPr>
            </a:lvl1pPr>
            <a:lvl2pPr marL="742950" indent="-285750" algn="l" defTabSz="457200" rtl="0" eaLnBrk="1" latinLnBrk="0" hangingPunct="1">
              <a:spcBef>
                <a:spcPct val="20000"/>
              </a:spcBef>
              <a:buFont typeface="Arial"/>
              <a:buChar char="–"/>
              <a:defRPr sz="2800" b="0" i="0" kern="1200">
                <a:solidFill>
                  <a:srgbClr val="D9D9D9"/>
                </a:solidFill>
                <a:latin typeface="Arial" charset="0"/>
                <a:ea typeface="Arial" charset="0"/>
                <a:cs typeface="Arial" charset="0"/>
              </a:defRPr>
            </a:lvl2pPr>
            <a:lvl3pPr marL="1143000" indent="-228600" algn="l" defTabSz="457200" rtl="0" eaLnBrk="1" latinLnBrk="0" hangingPunct="1">
              <a:spcBef>
                <a:spcPct val="20000"/>
              </a:spcBef>
              <a:buSzPct val="80000"/>
              <a:buFont typeface="Courier New"/>
              <a:buChar char="o"/>
              <a:defRPr sz="2400" b="0" i="0" kern="1200">
                <a:solidFill>
                  <a:srgbClr val="D9D9D9"/>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4pPr>
            <a:lvl5pPr marL="2057400" indent="-228600" algn="l" defTabSz="457200" rtl="0" eaLnBrk="1" latinLnBrk="0" hangingPunct="1">
              <a:spcBef>
                <a:spcPct val="20000"/>
              </a:spcBef>
              <a:buFont typeface="Arial"/>
              <a:buChar char="»"/>
              <a:defRPr sz="2000" b="0" i="0" kern="1200">
                <a:solidFill>
                  <a:schemeClr val="bg1">
                    <a:lumMod val="95000"/>
                  </a:schemeClr>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dirty="0"/>
              <a:t>Zero to </a:t>
            </a:r>
            <a:r>
              <a:rPr lang="en-US" dirty="0" err="1"/>
              <a:t>JupyterHub</a:t>
            </a:r>
            <a:r>
              <a:rPr lang="en-US" dirty="0"/>
              <a:t>: Fast </a:t>
            </a:r>
            <a:r>
              <a:rPr lang="en-US" dirty="0" err="1"/>
              <a:t>JupyterHub</a:t>
            </a:r>
            <a:r>
              <a:rPr lang="en-US" dirty="0"/>
              <a:t> on Kubernetes</a:t>
            </a:r>
            <a:br>
              <a:rPr lang="en-US" dirty="0"/>
            </a:br>
            <a:r>
              <a:rPr lang="en-US" sz="2000" dirty="0">
                <a:solidFill>
                  <a:schemeClr val="accent6"/>
                </a:solidFill>
                <a:latin typeface="Courier New" panose="02070309020205020404" pitchFamily="49" charset="0"/>
                <a:cs typeface="Courier New" panose="02070309020205020404" pitchFamily="49" charset="0"/>
              </a:rPr>
              <a:t>https://zero-to-</a:t>
            </a:r>
            <a:r>
              <a:rPr lang="en-US" sz="2000" dirty="0" err="1">
                <a:solidFill>
                  <a:schemeClr val="accent6"/>
                </a:solidFill>
                <a:latin typeface="Courier New" panose="02070309020205020404" pitchFamily="49" charset="0"/>
                <a:cs typeface="Courier New" panose="02070309020205020404" pitchFamily="49" charset="0"/>
              </a:rPr>
              <a:t>jupyterhub.readthedocs.io</a:t>
            </a:r>
            <a:endParaRPr lang="en-US" sz="2000" dirty="0">
              <a:solidFill>
                <a:schemeClr val="accent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94191904"/>
      </p:ext>
    </p:extLst>
  </p:cSld>
  <p:clrMapOvr>
    <a:masterClrMapping/>
  </p:clrMapOvr>
  <p:transition advClick="0" advTm="5000">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095017"/>
            <a:ext cx="10972800" cy="1241307"/>
          </a:xfrm>
        </p:spPr>
        <p:txBody>
          <a:bodyPr>
            <a:normAutofit/>
          </a:bodyPr>
          <a:lstStyle/>
          <a:p>
            <a:pPr algn="ctr"/>
            <a:r>
              <a:rPr lang="en-US" sz="6000" i="1" dirty="0"/>
              <a:t>https://</a:t>
            </a:r>
            <a:r>
              <a:rPr lang="en-US" sz="6000" i="1" dirty="0" err="1"/>
              <a:t>jupyter.demo.globus.org</a:t>
            </a:r>
            <a:r>
              <a:rPr lang="en-US" sz="6000" i="1" dirty="0"/>
              <a:t>/</a:t>
            </a:r>
          </a:p>
        </p:txBody>
      </p:sp>
      <p:sp>
        <p:nvSpPr>
          <p:cNvPr id="3" name="Title 1">
            <a:extLst>
              <a:ext uri="{FF2B5EF4-FFF2-40B4-BE49-F238E27FC236}">
                <a16:creationId xmlns:a16="http://schemas.microsoft.com/office/drawing/2014/main" id="{E7B22D88-B6E5-C44B-BA04-06005972FDF6}"/>
              </a:ext>
            </a:extLst>
          </p:cNvPr>
          <p:cNvSpPr txBox="1">
            <a:spLocks/>
          </p:cNvSpPr>
          <p:nvPr/>
        </p:nvSpPr>
        <p:spPr>
          <a:xfrm>
            <a:off x="1215483" y="0"/>
            <a:ext cx="10976517" cy="1143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800" b="0" i="0" kern="1200">
                <a:solidFill>
                  <a:schemeClr val="bg1">
                    <a:lumMod val="85000"/>
                  </a:schemeClr>
                </a:solidFill>
                <a:latin typeface="Arial"/>
                <a:ea typeface="+mj-ea"/>
                <a:cs typeface="Arial"/>
              </a:defRPr>
            </a:lvl1pPr>
          </a:lstStyle>
          <a:p>
            <a:pPr fontAlgn="auto">
              <a:spcAft>
                <a:spcPts val="0"/>
              </a:spcAft>
            </a:pPr>
            <a:r>
              <a:rPr lang="en-US" dirty="0"/>
              <a:t>Login to Start Tutorial</a:t>
            </a:r>
          </a:p>
        </p:txBody>
      </p:sp>
      <p:pic>
        <p:nvPicPr>
          <p:cNvPr id="2" name="Picture 1">
            <a:extLst>
              <a:ext uri="{FF2B5EF4-FFF2-40B4-BE49-F238E27FC236}">
                <a16:creationId xmlns:a16="http://schemas.microsoft.com/office/drawing/2014/main" id="{30A7CAA2-B2DB-DB4D-B635-DCE85115EC5A}"/>
              </a:ext>
            </a:extLst>
          </p:cNvPr>
          <p:cNvPicPr>
            <a:picLocks noChangeAspect="1"/>
          </p:cNvPicPr>
          <p:nvPr/>
        </p:nvPicPr>
        <p:blipFill>
          <a:blip r:embed="rId2"/>
          <a:stretch>
            <a:fillRect/>
          </a:stretch>
        </p:blipFill>
        <p:spPr>
          <a:xfrm rot="8100000">
            <a:off x="9067799" y="2829215"/>
            <a:ext cx="2918255" cy="2918255"/>
          </a:xfrm>
          <a:prstGeom prst="rect">
            <a:avLst/>
          </a:prstGeom>
        </p:spPr>
      </p:pic>
    </p:spTree>
    <p:extLst>
      <p:ext uri="{BB962C8B-B14F-4D97-AF65-F5344CB8AC3E}">
        <p14:creationId xmlns:p14="http://schemas.microsoft.com/office/powerpoint/2010/main" val="331701552"/>
      </p:ext>
    </p:extLst>
  </p:cSld>
  <p:clrMapOvr>
    <a:masterClrMapping/>
  </p:clrMapOvr>
  <p:transition advClick="0" advTm="5000">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1318" y="831538"/>
            <a:ext cx="2934689" cy="1547314"/>
          </a:xfrm>
          <a:prstGeom prst="rect">
            <a:avLst/>
          </a:prstGeom>
        </p:spPr>
      </p:pic>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23924" y="1983670"/>
            <a:ext cx="2460851" cy="1964580"/>
          </a:xfrm>
          <a:prstGeom prst="rect">
            <a:avLst/>
          </a:prstGeom>
        </p:spPr>
      </p:pic>
      <p:sp>
        <p:nvSpPr>
          <p:cNvPr id="5" name="Title 4"/>
          <p:cNvSpPr>
            <a:spLocks noGrp="1"/>
          </p:cNvSpPr>
          <p:nvPr>
            <p:ph type="title"/>
          </p:nvPr>
        </p:nvSpPr>
        <p:spPr/>
        <p:txBody>
          <a:bodyPr>
            <a:normAutofit/>
          </a:bodyPr>
          <a:lstStyle/>
          <a:p>
            <a:r>
              <a:rPr lang="en-US" dirty="0"/>
              <a:t>Bridge to collaborators</a:t>
            </a:r>
          </a:p>
        </p:txBody>
      </p:sp>
      <p:grpSp>
        <p:nvGrpSpPr>
          <p:cNvPr id="6" name="Group 5"/>
          <p:cNvGrpSpPr/>
          <p:nvPr/>
        </p:nvGrpSpPr>
        <p:grpSpPr>
          <a:xfrm>
            <a:off x="7945562" y="4141486"/>
            <a:ext cx="3764260" cy="2177898"/>
            <a:chOff x="5967926" y="3923199"/>
            <a:chExt cx="3764260" cy="2177898"/>
          </a:xfrm>
        </p:grpSpPr>
        <p:sp>
          <p:nvSpPr>
            <p:cNvPr id="20" name="TextBox 19"/>
            <p:cNvSpPr txBox="1"/>
            <p:nvPr/>
          </p:nvSpPr>
          <p:spPr>
            <a:xfrm>
              <a:off x="6417267" y="3923199"/>
              <a:ext cx="3314919" cy="400110"/>
            </a:xfrm>
            <a:prstGeom prst="rect">
              <a:avLst/>
            </a:prstGeom>
            <a:noFill/>
          </p:spPr>
          <p:txBody>
            <a:bodyPr wrap="square" rtlCol="0">
              <a:spAutoFit/>
            </a:bodyPr>
            <a:lstStyle/>
            <a:p>
              <a:r>
                <a:rPr lang="en-US" sz="2000" dirty="0">
                  <a:solidFill>
                    <a:schemeClr val="bg1">
                      <a:lumMod val="95000"/>
                    </a:schemeClr>
                  </a:solidFill>
                  <a:latin typeface="Arial"/>
                  <a:cs typeface="Arial"/>
                </a:rPr>
                <a:t>Public/Private Cloud stores</a:t>
              </a:r>
            </a:p>
          </p:txBody>
        </p:sp>
        <p:grpSp>
          <p:nvGrpSpPr>
            <p:cNvPr id="34" name="Group 33"/>
            <p:cNvGrpSpPr/>
            <p:nvPr/>
          </p:nvGrpSpPr>
          <p:grpSpPr>
            <a:xfrm>
              <a:off x="5967926" y="4431100"/>
              <a:ext cx="2876150" cy="1669997"/>
              <a:chOff x="2482352" y="919079"/>
              <a:chExt cx="4619672" cy="2682350"/>
            </a:xfrm>
          </p:grpSpPr>
          <p:sp>
            <p:nvSpPr>
              <p:cNvPr id="36" name="Rectangle 35"/>
              <p:cNvSpPr/>
              <p:nvPr/>
            </p:nvSpPr>
            <p:spPr>
              <a:xfrm>
                <a:off x="2482352" y="919079"/>
                <a:ext cx="4619672" cy="26823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sp>
            <p:nvSpPr>
              <p:cNvPr id="40" name="Rectangle 39"/>
              <p:cNvSpPr/>
              <p:nvPr/>
            </p:nvSpPr>
            <p:spPr>
              <a:xfrm>
                <a:off x="2482352" y="919079"/>
                <a:ext cx="4619672" cy="2682350"/>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grpSp>
        <p:pic>
          <p:nvPicPr>
            <p:cNvPr id="41" name="Picture 40" descr="imgres.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63812" y="5305100"/>
              <a:ext cx="1525955" cy="523740"/>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08173" y="5380630"/>
              <a:ext cx="758655" cy="570798"/>
            </a:xfrm>
            <a:prstGeom prst="rect">
              <a:avLst/>
            </a:prstGeom>
          </p:spPr>
        </p:pic>
        <p:pic>
          <p:nvPicPr>
            <p:cNvPr id="55" name="Picture 54"/>
            <p:cNvPicPr>
              <a:picLocks noChangeAspect="1"/>
            </p:cNvPicPr>
            <p:nvPr/>
          </p:nvPicPr>
          <p:blipFill>
            <a:blip r:embed="rId6"/>
            <a:stretch>
              <a:fillRect/>
            </a:stretch>
          </p:blipFill>
          <p:spPr>
            <a:xfrm>
              <a:off x="7397186" y="4605671"/>
              <a:ext cx="1355083" cy="677542"/>
            </a:xfrm>
            <a:prstGeom prst="rect">
              <a:avLst/>
            </a:prstGeom>
          </p:spPr>
        </p:pic>
      </p:grpSp>
      <p:sp>
        <p:nvSpPr>
          <p:cNvPr id="58" name="TextBox 57"/>
          <p:cNvSpPr txBox="1"/>
          <p:nvPr/>
        </p:nvSpPr>
        <p:spPr>
          <a:xfrm>
            <a:off x="6784754" y="2479611"/>
            <a:ext cx="1140056" cy="1015663"/>
          </a:xfrm>
          <a:prstGeom prst="rect">
            <a:avLst/>
          </a:prstGeom>
          <a:noFill/>
        </p:spPr>
        <p:txBody>
          <a:bodyPr wrap="none" rtlCol="0">
            <a:spAutoFit/>
          </a:bodyPr>
          <a:lstStyle/>
          <a:p>
            <a:pPr algn="r"/>
            <a:r>
              <a:rPr lang="en-US" sz="2000">
                <a:solidFill>
                  <a:schemeClr val="bg1">
                    <a:lumMod val="95000"/>
                  </a:schemeClr>
                </a:solidFill>
                <a:latin typeface="Arial"/>
                <a:cs typeface="Arial"/>
              </a:rPr>
              <a:t>External</a:t>
            </a:r>
          </a:p>
          <a:p>
            <a:pPr algn="r"/>
            <a:r>
              <a:rPr lang="en-US" sz="2000" dirty="0">
                <a:solidFill>
                  <a:schemeClr val="bg1">
                    <a:lumMod val="95000"/>
                  </a:schemeClr>
                </a:solidFill>
                <a:latin typeface="Arial"/>
                <a:cs typeface="Arial"/>
              </a:rPr>
              <a:t>Campus</a:t>
            </a:r>
          </a:p>
          <a:p>
            <a:pPr algn="r"/>
            <a:r>
              <a:rPr lang="en-US" sz="2000" dirty="0">
                <a:solidFill>
                  <a:schemeClr val="bg1">
                    <a:lumMod val="95000"/>
                  </a:schemeClr>
                </a:solidFill>
                <a:latin typeface="Arial"/>
                <a:cs typeface="Arial"/>
              </a:rPr>
              <a:t>Storage</a:t>
            </a:r>
          </a:p>
        </p:txBody>
      </p:sp>
      <p:grpSp>
        <p:nvGrpSpPr>
          <p:cNvPr id="49" name="Group 48"/>
          <p:cNvGrpSpPr/>
          <p:nvPr/>
        </p:nvGrpSpPr>
        <p:grpSpPr>
          <a:xfrm>
            <a:off x="8752052" y="1887734"/>
            <a:ext cx="784186" cy="537528"/>
            <a:chOff x="598401" y="2383515"/>
            <a:chExt cx="784186" cy="537528"/>
          </a:xfrm>
        </p:grpSpPr>
        <p:sp>
          <p:nvSpPr>
            <p:cNvPr id="50" name="Rounded Rectangle 49"/>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 name="Picture 50" descr="globus_connect_logo.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grpSp>
        <p:nvGrpSpPr>
          <p:cNvPr id="67" name="Group 66"/>
          <p:cNvGrpSpPr/>
          <p:nvPr/>
        </p:nvGrpSpPr>
        <p:grpSpPr>
          <a:xfrm>
            <a:off x="7371185" y="4520156"/>
            <a:ext cx="784186" cy="537528"/>
            <a:chOff x="598401" y="2383515"/>
            <a:chExt cx="784186" cy="537528"/>
          </a:xfrm>
        </p:grpSpPr>
        <p:sp>
          <p:nvSpPr>
            <p:cNvPr id="68" name="Rounded Rectangle 67"/>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68" descr="globus_connect_logo.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sp>
        <p:nvSpPr>
          <p:cNvPr id="43" name="Curved Down Arrow 42"/>
          <p:cNvSpPr/>
          <p:nvPr/>
        </p:nvSpPr>
        <p:spPr>
          <a:xfrm rot="20791465">
            <a:off x="3515715" y="1568188"/>
            <a:ext cx="5147216" cy="132794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3924" y="4913921"/>
            <a:ext cx="1122230" cy="399015"/>
          </a:xfrm>
          <a:prstGeom prst="rect">
            <a:avLst/>
          </a:prstGeom>
        </p:spPr>
      </p:pic>
      <p:sp>
        <p:nvSpPr>
          <p:cNvPr id="52" name="Curved Down Arrow 51"/>
          <p:cNvSpPr/>
          <p:nvPr/>
        </p:nvSpPr>
        <p:spPr>
          <a:xfrm rot="1269334" flipV="1">
            <a:off x="2549883" y="4296440"/>
            <a:ext cx="5147216" cy="132794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0778" y="1068591"/>
            <a:ext cx="1209094" cy="1209094"/>
          </a:xfrm>
          <a:prstGeom prst="rect">
            <a:avLst/>
          </a:prstGeom>
        </p:spPr>
      </p:pic>
      <p:pic>
        <p:nvPicPr>
          <p:cNvPr id="45" name="Picture 4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387010" y="1230323"/>
            <a:ext cx="671063" cy="2171808"/>
          </a:xfrm>
          <a:prstGeom prst="rect">
            <a:avLst/>
          </a:prstGeom>
        </p:spPr>
      </p:pic>
      <p:pic>
        <p:nvPicPr>
          <p:cNvPr id="46" name="Picture 4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901191" y="1230323"/>
            <a:ext cx="671063" cy="2171808"/>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417045" y="1230326"/>
            <a:ext cx="671067" cy="2171805"/>
          </a:xfrm>
          <a:prstGeom prst="rect">
            <a:avLst/>
          </a:prstGeom>
        </p:spPr>
      </p:pic>
      <p:sp>
        <p:nvSpPr>
          <p:cNvPr id="48" name="Rectangle 47"/>
          <p:cNvSpPr/>
          <p:nvPr/>
        </p:nvSpPr>
        <p:spPr>
          <a:xfrm>
            <a:off x="1397171" y="1232460"/>
            <a:ext cx="1673004" cy="1654751"/>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grpSp>
        <p:nvGrpSpPr>
          <p:cNvPr id="11" name="Group 10"/>
          <p:cNvGrpSpPr/>
          <p:nvPr/>
        </p:nvGrpSpPr>
        <p:grpSpPr>
          <a:xfrm>
            <a:off x="887324" y="2086053"/>
            <a:ext cx="3924549" cy="2342085"/>
            <a:chOff x="375660" y="2206322"/>
            <a:chExt cx="2737312" cy="1633568"/>
          </a:xfrm>
        </p:grpSpPr>
        <p:grpSp>
          <p:nvGrpSpPr>
            <p:cNvPr id="17" name="Group 16"/>
            <p:cNvGrpSpPr/>
            <p:nvPr/>
          </p:nvGrpSpPr>
          <p:grpSpPr>
            <a:xfrm>
              <a:off x="375660" y="2206322"/>
              <a:ext cx="2737312" cy="1591606"/>
              <a:chOff x="2482352" y="919079"/>
              <a:chExt cx="4396670" cy="2556438"/>
            </a:xfrm>
          </p:grpSpPr>
          <p:sp>
            <p:nvSpPr>
              <p:cNvPr id="21" name="Rectangle 20"/>
              <p:cNvSpPr/>
              <p:nvPr/>
            </p:nvSpPr>
            <p:spPr>
              <a:xfrm>
                <a:off x="2482352" y="919079"/>
                <a:ext cx="4396670" cy="25564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sp>
            <p:nvSpPr>
              <p:cNvPr id="28" name="Rectangle 27"/>
              <p:cNvSpPr/>
              <p:nvPr/>
            </p:nvSpPr>
            <p:spPr>
              <a:xfrm>
                <a:off x="2482352" y="919079"/>
                <a:ext cx="4396670" cy="2556438"/>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grpSp>
        <p:pic>
          <p:nvPicPr>
            <p:cNvPr id="29" name="Picture 28" descr="jetstreamLogo_FINAL1.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97918" y="3039832"/>
              <a:ext cx="1237033" cy="413514"/>
            </a:xfrm>
            <a:prstGeom prst="rect">
              <a:avLst/>
            </a:prstGeom>
          </p:spPr>
        </p:pic>
        <p:grpSp>
          <p:nvGrpSpPr>
            <p:cNvPr id="31" name="Group 30"/>
            <p:cNvGrpSpPr/>
            <p:nvPr/>
          </p:nvGrpSpPr>
          <p:grpSpPr>
            <a:xfrm>
              <a:off x="2109641" y="2332078"/>
              <a:ext cx="833509" cy="833510"/>
              <a:chOff x="7368943" y="876803"/>
              <a:chExt cx="1444295" cy="1444295"/>
            </a:xfrm>
          </p:grpSpPr>
          <p:pic>
            <p:nvPicPr>
              <p:cNvPr id="32" name="Picture 31" descr="EC2.pn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7368943" y="876803"/>
                <a:ext cx="1444295" cy="1444295"/>
              </a:xfrm>
              <a:prstGeom prst="rect">
                <a:avLst/>
              </a:prstGeom>
            </p:spPr>
          </p:pic>
          <p:sp>
            <p:nvSpPr>
              <p:cNvPr id="33" name="TextBox 32"/>
              <p:cNvSpPr txBox="1"/>
              <p:nvPr/>
            </p:nvSpPr>
            <p:spPr>
              <a:xfrm>
                <a:off x="7752390" y="1397623"/>
                <a:ext cx="838717" cy="479980"/>
              </a:xfrm>
              <a:prstGeom prst="rect">
                <a:avLst/>
              </a:prstGeom>
              <a:noFill/>
            </p:spPr>
            <p:txBody>
              <a:bodyPr wrap="none" rtlCol="0">
                <a:spAutoFit/>
              </a:bodyPr>
              <a:lstStyle/>
              <a:p>
                <a:r>
                  <a:rPr lang="en-US" sz="1200" b="1" dirty="0">
                    <a:solidFill>
                      <a:srgbClr val="F2F2F2"/>
                    </a:solidFill>
                    <a:latin typeface="Arial"/>
                    <a:cs typeface="Arial"/>
                  </a:rPr>
                  <a:t>EC2</a:t>
                </a:r>
                <a:endParaRPr lang="en-US" sz="2400" b="1" dirty="0">
                  <a:solidFill>
                    <a:srgbClr val="F2F2F2"/>
                  </a:solidFill>
                  <a:latin typeface="Arial"/>
                  <a:cs typeface="Arial"/>
                </a:endParaRPr>
              </a:p>
            </p:txBody>
          </p:sp>
        </p:grpSp>
        <p:pic>
          <p:nvPicPr>
            <p:cNvPr id="22" name="Picture 21" descr="logo_NERSC.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589" y="3066802"/>
              <a:ext cx="1150507" cy="773088"/>
            </a:xfrm>
            <a:prstGeom prst="rect">
              <a:avLst/>
            </a:prstGeom>
          </p:spPr>
        </p:pic>
        <p:pic>
          <p:nvPicPr>
            <p:cNvPr id="26" name="Picture 25" descr="xsede-full-color.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61512" y="2410545"/>
              <a:ext cx="1490888" cy="564511"/>
            </a:xfrm>
            <a:prstGeom prst="rect">
              <a:avLst/>
            </a:prstGeom>
          </p:spPr>
        </p:pic>
      </p:grpSp>
      <p:grpSp>
        <p:nvGrpSpPr>
          <p:cNvPr id="64" name="Group 63"/>
          <p:cNvGrpSpPr/>
          <p:nvPr/>
        </p:nvGrpSpPr>
        <p:grpSpPr>
          <a:xfrm>
            <a:off x="4285445" y="1678958"/>
            <a:ext cx="1124306" cy="770667"/>
            <a:chOff x="598401" y="2383515"/>
            <a:chExt cx="784186" cy="537528"/>
          </a:xfrm>
        </p:grpSpPr>
        <p:sp>
          <p:nvSpPr>
            <p:cNvPr id="65" name="Rounded Rectangle 64"/>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 name="Picture 65" descr="globus_connect_logo.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pic>
        <p:nvPicPr>
          <p:cNvPr id="9" name="Picture 8">
            <a:extLst>
              <a:ext uri="{FF2B5EF4-FFF2-40B4-BE49-F238E27FC236}">
                <a16:creationId xmlns:a16="http://schemas.microsoft.com/office/drawing/2014/main" id="{32D94D8C-5E7B-C24B-8BA7-DA30DF434ABA}"/>
              </a:ext>
            </a:extLst>
          </p:cNvPr>
          <p:cNvPicPr>
            <a:picLocks noChangeAspect="1"/>
          </p:cNvPicPr>
          <p:nvPr/>
        </p:nvPicPr>
        <p:blipFill>
          <a:blip r:embed="rId15"/>
          <a:stretch>
            <a:fillRect/>
          </a:stretch>
        </p:blipFill>
        <p:spPr>
          <a:xfrm>
            <a:off x="2454076" y="5008626"/>
            <a:ext cx="3974656" cy="625640"/>
          </a:xfrm>
          <a:prstGeom prst="rect">
            <a:avLst/>
          </a:prstGeom>
        </p:spPr>
      </p:pic>
    </p:spTree>
    <p:extLst>
      <p:ext uri="{BB962C8B-B14F-4D97-AF65-F5344CB8AC3E}">
        <p14:creationId xmlns:p14="http://schemas.microsoft.com/office/powerpoint/2010/main" val="18590520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5DD203-AFA8-E146-8F05-33A3183E2848}"/>
              </a:ext>
            </a:extLst>
          </p:cNvPr>
          <p:cNvSpPr/>
          <p:nvPr/>
        </p:nvSpPr>
        <p:spPr>
          <a:xfrm>
            <a:off x="1334529" y="1000897"/>
            <a:ext cx="9761838" cy="57458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8AF3AE45-B394-2847-9D14-0D6B4FD91E0D}"/>
              </a:ext>
            </a:extLst>
          </p:cNvPr>
          <p:cNvPicPr>
            <a:picLocks noChangeAspect="1"/>
          </p:cNvPicPr>
          <p:nvPr/>
        </p:nvPicPr>
        <p:blipFill>
          <a:blip r:embed="rId2"/>
          <a:stretch>
            <a:fillRect/>
          </a:stretch>
        </p:blipFill>
        <p:spPr>
          <a:xfrm>
            <a:off x="2110945" y="1180070"/>
            <a:ext cx="8209005" cy="6156754"/>
          </a:xfrm>
          <a:prstGeom prst="rect">
            <a:avLst/>
          </a:prstGeom>
        </p:spPr>
      </p:pic>
      <p:sp>
        <p:nvSpPr>
          <p:cNvPr id="8" name="Title 1">
            <a:extLst>
              <a:ext uri="{FF2B5EF4-FFF2-40B4-BE49-F238E27FC236}">
                <a16:creationId xmlns:a16="http://schemas.microsoft.com/office/drawing/2014/main" id="{FD62F43C-5FBE-B54E-B8A9-64460FF03EC5}"/>
              </a:ext>
            </a:extLst>
          </p:cNvPr>
          <p:cNvSpPr txBox="1">
            <a:spLocks/>
          </p:cNvSpPr>
          <p:nvPr/>
        </p:nvSpPr>
        <p:spPr>
          <a:xfrm>
            <a:off x="1215483" y="0"/>
            <a:ext cx="10976517" cy="1143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800" b="0" i="0" kern="1200">
                <a:solidFill>
                  <a:schemeClr val="bg1">
                    <a:lumMod val="85000"/>
                  </a:schemeClr>
                </a:solidFill>
                <a:latin typeface="Arial"/>
                <a:ea typeface="+mj-ea"/>
                <a:cs typeface="Arial"/>
              </a:defRPr>
            </a:lvl1pPr>
          </a:lstStyle>
          <a:p>
            <a:pPr fontAlgn="auto">
              <a:spcAft>
                <a:spcPts val="0"/>
              </a:spcAft>
            </a:pPr>
            <a:r>
              <a:rPr lang="en-US" dirty="0"/>
              <a:t>Future Goals: Containers</a:t>
            </a:r>
          </a:p>
        </p:txBody>
      </p:sp>
    </p:spTree>
    <p:extLst>
      <p:ext uri="{BB962C8B-B14F-4D97-AF65-F5344CB8AC3E}">
        <p14:creationId xmlns:p14="http://schemas.microsoft.com/office/powerpoint/2010/main" val="4182019221"/>
      </p:ext>
    </p:extLst>
  </p:cSld>
  <p:clrMapOvr>
    <a:masterClrMapping/>
  </p:clrMapOvr>
  <p:transition advClick="0" advTm="5000">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resources</a:t>
            </a:r>
          </a:p>
        </p:txBody>
      </p:sp>
      <p:sp>
        <p:nvSpPr>
          <p:cNvPr id="3" name="Content Placeholder 2"/>
          <p:cNvSpPr>
            <a:spLocks noGrp="1"/>
          </p:cNvSpPr>
          <p:nvPr>
            <p:ph idx="1"/>
          </p:nvPr>
        </p:nvSpPr>
        <p:spPr/>
        <p:txBody>
          <a:bodyPr>
            <a:normAutofit/>
          </a:bodyPr>
          <a:lstStyle/>
          <a:p>
            <a:r>
              <a:rPr lang="en-US" dirty="0"/>
              <a:t>Globus documentation: </a:t>
            </a:r>
            <a:r>
              <a:rPr lang="en-US" dirty="0" err="1">
                <a:solidFill>
                  <a:schemeClr val="accent6"/>
                </a:solidFill>
              </a:rPr>
              <a:t>docs.globus.org</a:t>
            </a:r>
            <a:endParaRPr lang="en-US" dirty="0">
              <a:solidFill>
                <a:schemeClr val="accent6"/>
              </a:solidFill>
            </a:endParaRPr>
          </a:p>
          <a:p>
            <a:r>
              <a:rPr lang="en-US" dirty="0"/>
              <a:t>Helpdesk and issue escalation: </a:t>
            </a:r>
            <a:r>
              <a:rPr lang="en-US" dirty="0" err="1">
                <a:solidFill>
                  <a:schemeClr val="accent6"/>
                </a:solidFill>
              </a:rPr>
              <a:t>support@globus.org</a:t>
            </a:r>
            <a:endParaRPr lang="en-US" dirty="0">
              <a:solidFill>
                <a:schemeClr val="accent6"/>
              </a:solidFill>
            </a:endParaRPr>
          </a:p>
          <a:p>
            <a:r>
              <a:rPr lang="en-US" dirty="0"/>
              <a:t>Customer engagement team</a:t>
            </a:r>
          </a:p>
          <a:p>
            <a:r>
              <a:rPr lang="en-US" dirty="0"/>
              <a:t>Globus professional services team</a:t>
            </a:r>
          </a:p>
          <a:p>
            <a:pPr lvl="1"/>
            <a:r>
              <a:rPr lang="en-US" dirty="0"/>
              <a:t>Assist with portal/gateway/app architecture and design</a:t>
            </a:r>
          </a:p>
          <a:p>
            <a:pPr lvl="1"/>
            <a:r>
              <a:rPr lang="en-US" dirty="0"/>
              <a:t>Develop custom applications that leverage the Globus platform</a:t>
            </a:r>
          </a:p>
          <a:p>
            <a:pPr lvl="1"/>
            <a:r>
              <a:rPr lang="en-US" dirty="0"/>
              <a:t>Advise on customized deployment and integration scenarios</a:t>
            </a:r>
          </a:p>
          <a:p>
            <a:pPr lvl="1"/>
            <a:endParaRPr lang="en-US" dirty="0"/>
          </a:p>
          <a:p>
            <a:pPr lvl="1"/>
            <a:endParaRPr lang="en-US" dirty="0"/>
          </a:p>
        </p:txBody>
      </p:sp>
    </p:spTree>
    <p:extLst>
      <p:ext uri="{BB962C8B-B14F-4D97-AF65-F5344CB8AC3E}">
        <p14:creationId xmlns:p14="http://schemas.microsoft.com/office/powerpoint/2010/main" val="13777712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31844" y="1290796"/>
            <a:ext cx="10475066" cy="4755463"/>
          </a:xfrm>
          <a:prstGeom prst="roundRect">
            <a:avLst>
              <a:gd name="adj" fmla="val 851"/>
            </a:avLst>
          </a:prstGeom>
          <a:solidFill>
            <a:schemeClr val="bg1"/>
          </a:solidFill>
          <a:ln w="38100" cmpd="sng">
            <a:solidFill>
              <a:srgbClr val="2B5089"/>
            </a:solidFill>
          </a:ln>
        </p:spPr>
        <p:style>
          <a:lnRef idx="1">
            <a:schemeClr val="accent1"/>
          </a:lnRef>
          <a:fillRef idx="3">
            <a:schemeClr val="accent1"/>
          </a:fillRef>
          <a:effectRef idx="2">
            <a:schemeClr val="accent1"/>
          </a:effectRef>
          <a:fontRef idx="minor">
            <a:schemeClr val="lt1"/>
          </a:fontRef>
        </p:style>
        <p:txBody>
          <a:bodyPr rtlCol="0" anchor="t"/>
          <a:lstStyle/>
          <a:p>
            <a:pPr marL="3175" algn="ctr" defTabSz="230188">
              <a:tabLst>
                <a:tab pos="1655763" algn="l"/>
              </a:tabLst>
            </a:pPr>
            <a:endParaRPr lang="en-US" sz="2400" dirty="0">
              <a:solidFill>
                <a:schemeClr val="bg1">
                  <a:lumMod val="95000"/>
                </a:schemeClr>
              </a:solidFill>
              <a:latin typeface="Arial"/>
              <a:cs typeface="Arial"/>
            </a:endParaRPr>
          </a:p>
        </p:txBody>
      </p:sp>
      <p:sp>
        <p:nvSpPr>
          <p:cNvPr id="6" name="Rounded Rectangle 5"/>
          <p:cNvSpPr/>
          <p:nvPr/>
        </p:nvSpPr>
        <p:spPr>
          <a:xfrm>
            <a:off x="4145028" y="5036814"/>
            <a:ext cx="3995633" cy="827836"/>
          </a:xfrm>
          <a:prstGeom prst="roundRect">
            <a:avLst>
              <a:gd name="adj" fmla="val 9622"/>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0"/>
              </a:spcAft>
            </a:pPr>
            <a:r>
              <a:rPr lang="en-US" sz="2000" b="1" dirty="0">
                <a:solidFill>
                  <a:schemeClr val="tx1"/>
                </a:solidFill>
                <a:latin typeface="Arial"/>
                <a:cs typeface="Arial"/>
              </a:rPr>
              <a:t>Globus </a:t>
            </a:r>
            <a:r>
              <a:rPr lang="en-US" sz="2000" b="1" dirty="0" err="1">
                <a:solidFill>
                  <a:schemeClr val="tx1"/>
                </a:solidFill>
                <a:latin typeface="Arial"/>
                <a:cs typeface="Arial"/>
              </a:rPr>
              <a:t>Auth</a:t>
            </a:r>
            <a:r>
              <a:rPr lang="en-US" sz="2000" b="1" dirty="0">
                <a:solidFill>
                  <a:schemeClr val="tx1"/>
                </a:solidFill>
                <a:latin typeface="Arial"/>
                <a:cs typeface="Arial"/>
              </a:rPr>
              <a:t> API </a:t>
            </a:r>
          </a:p>
          <a:p>
            <a:pPr algn="ctr">
              <a:spcAft>
                <a:spcPts val="0"/>
              </a:spcAft>
            </a:pPr>
            <a:r>
              <a:rPr lang="en-US" sz="2000" b="1" dirty="0">
                <a:solidFill>
                  <a:schemeClr val="tx1"/>
                </a:solidFill>
                <a:latin typeface="Arial"/>
                <a:cs typeface="Arial"/>
              </a:rPr>
              <a:t>(Group Management)</a:t>
            </a:r>
            <a:endParaRPr lang="en-US" sz="1600" b="1" dirty="0">
              <a:solidFill>
                <a:schemeClr val="tx1"/>
              </a:solidFill>
              <a:latin typeface="Arial"/>
              <a:cs typeface="Arial"/>
            </a:endParaRPr>
          </a:p>
        </p:txBody>
      </p:sp>
      <p:sp>
        <p:nvSpPr>
          <p:cNvPr id="7" name="Rounded Rectangle 6"/>
          <p:cNvSpPr/>
          <p:nvPr/>
        </p:nvSpPr>
        <p:spPr>
          <a:xfrm flipV="1">
            <a:off x="4145027" y="1509612"/>
            <a:ext cx="3995633" cy="492443"/>
          </a:xfrm>
          <a:prstGeom prst="roundRect">
            <a:avLst>
              <a:gd name="adj" fmla="val 7350"/>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b"/>
          <a:lstStyle/>
          <a:p>
            <a:pPr algn="ctr">
              <a:spcAft>
                <a:spcPts val="0"/>
              </a:spcAft>
            </a:pPr>
            <a:r>
              <a:rPr lang="mr-IN" sz="4800" dirty="0">
                <a:solidFill>
                  <a:srgbClr val="29528C"/>
                </a:solidFill>
                <a:latin typeface="Arial"/>
                <a:cs typeface="Arial"/>
              </a:rPr>
              <a:t>…</a:t>
            </a:r>
            <a:endParaRPr lang="en-US" sz="2400" dirty="0">
              <a:solidFill>
                <a:srgbClr val="29528C"/>
              </a:solidFill>
              <a:latin typeface="Arial"/>
              <a:cs typeface="Arial"/>
            </a:endParaRPr>
          </a:p>
        </p:txBody>
      </p:sp>
      <p:pic>
        <p:nvPicPr>
          <p:cNvPr id="10" name="Picture 9" descr="globus-online-2013-large-white.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64762" y="2336007"/>
            <a:ext cx="455019" cy="338410"/>
          </a:xfrm>
          <a:prstGeom prst="rect">
            <a:avLst/>
          </a:prstGeom>
        </p:spPr>
      </p:pic>
      <p:pic>
        <p:nvPicPr>
          <p:cNvPr id="11" name="Picture 10" descr="globus-online-2013-large-white.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26097" y="2951546"/>
            <a:ext cx="455019" cy="338410"/>
          </a:xfrm>
          <a:prstGeom prst="rect">
            <a:avLst/>
          </a:prstGeom>
        </p:spPr>
      </p:pic>
      <p:sp>
        <p:nvSpPr>
          <p:cNvPr id="12" name="Rounded Rectangle 11"/>
          <p:cNvSpPr/>
          <p:nvPr/>
        </p:nvSpPr>
        <p:spPr>
          <a:xfrm>
            <a:off x="3322494" y="1509612"/>
            <a:ext cx="691718" cy="4364715"/>
          </a:xfrm>
          <a:prstGeom prst="roundRect">
            <a:avLst>
              <a:gd name="adj" fmla="val 8015"/>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spcAft>
                <a:spcPts val="600"/>
              </a:spcAft>
            </a:pPr>
            <a:r>
              <a:rPr lang="en-US" sz="2000" b="1" dirty="0">
                <a:solidFill>
                  <a:schemeClr val="tx1"/>
                </a:solidFill>
                <a:latin typeface="Arial"/>
                <a:cs typeface="Arial"/>
              </a:rPr>
              <a:t>Globus Transfer API</a:t>
            </a:r>
          </a:p>
        </p:txBody>
      </p:sp>
      <p:sp>
        <p:nvSpPr>
          <p:cNvPr id="13" name="Rounded Rectangle 12"/>
          <p:cNvSpPr/>
          <p:nvPr/>
        </p:nvSpPr>
        <p:spPr>
          <a:xfrm>
            <a:off x="8258396" y="1509612"/>
            <a:ext cx="691718" cy="4364715"/>
          </a:xfrm>
          <a:prstGeom prst="roundRect">
            <a:avLst>
              <a:gd name="adj" fmla="val 8015"/>
            </a:avLst>
          </a:prstGeom>
          <a:solidFill>
            <a:srgbClr val="2B5089"/>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spcAft>
                <a:spcPts val="600"/>
              </a:spcAft>
            </a:pPr>
            <a:r>
              <a:rPr lang="en-US" sz="2000" b="1" dirty="0">
                <a:solidFill>
                  <a:schemeClr val="bg1"/>
                </a:solidFill>
                <a:latin typeface="Arial"/>
                <a:cs typeface="Arial"/>
              </a:rPr>
              <a:t>Globus Connect</a:t>
            </a: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8072" y="3473605"/>
            <a:ext cx="1032946" cy="1032946"/>
          </a:xfrm>
          <a:prstGeom prst="rect">
            <a:avLst/>
          </a:prstGeom>
        </p:spPr>
      </p:pic>
      <p:pic>
        <p:nvPicPr>
          <p:cNvPr id="18" name="Picture 17" descr="logo_NERSC.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023174" y="2609102"/>
            <a:ext cx="2258028" cy="840015"/>
          </a:xfrm>
          <a:prstGeom prst="rect">
            <a:avLst/>
          </a:prstGeom>
        </p:spPr>
      </p:pic>
      <p:sp>
        <p:nvSpPr>
          <p:cNvPr id="20" name="Rounded Rectangle 19"/>
          <p:cNvSpPr/>
          <p:nvPr/>
        </p:nvSpPr>
        <p:spPr>
          <a:xfrm>
            <a:off x="4145027" y="2113373"/>
            <a:ext cx="3995633" cy="867927"/>
          </a:xfrm>
          <a:prstGeom prst="roundRect">
            <a:avLst>
              <a:gd name="adj" fmla="val 8015"/>
            </a:avLst>
          </a:prstGeom>
          <a:solidFill>
            <a:srgbClr val="2B5089"/>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000" b="1" dirty="0">
                <a:solidFill>
                  <a:schemeClr val="bg1"/>
                </a:solidFill>
                <a:latin typeface="Arial"/>
                <a:cs typeface="Arial"/>
              </a:rPr>
              <a:t>Data Publication &amp; Discovery</a:t>
            </a:r>
          </a:p>
        </p:txBody>
      </p:sp>
      <p:sp>
        <p:nvSpPr>
          <p:cNvPr id="21" name="Rounded Rectangle 20"/>
          <p:cNvSpPr/>
          <p:nvPr/>
        </p:nvSpPr>
        <p:spPr>
          <a:xfrm>
            <a:off x="4136523" y="3089075"/>
            <a:ext cx="3995633" cy="854496"/>
          </a:xfrm>
          <a:prstGeom prst="roundRect">
            <a:avLst>
              <a:gd name="adj" fmla="val 8015"/>
            </a:avLst>
          </a:prstGeom>
          <a:solidFill>
            <a:srgbClr val="2B5089"/>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000" b="1" dirty="0">
                <a:solidFill>
                  <a:schemeClr val="bg1"/>
                </a:solidFill>
                <a:latin typeface="Arial"/>
                <a:cs typeface="Arial"/>
              </a:rPr>
              <a:t>File Sharing</a:t>
            </a:r>
          </a:p>
        </p:txBody>
      </p:sp>
      <p:sp>
        <p:nvSpPr>
          <p:cNvPr id="22" name="Rounded Rectangle 21"/>
          <p:cNvSpPr/>
          <p:nvPr/>
        </p:nvSpPr>
        <p:spPr>
          <a:xfrm>
            <a:off x="4145027" y="4058436"/>
            <a:ext cx="3995633" cy="863513"/>
          </a:xfrm>
          <a:prstGeom prst="roundRect">
            <a:avLst>
              <a:gd name="adj" fmla="val 8015"/>
            </a:avLst>
          </a:prstGeom>
          <a:solidFill>
            <a:srgbClr val="2B5089"/>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000" b="1" dirty="0">
                <a:solidFill>
                  <a:schemeClr val="bg1"/>
                </a:solidFill>
                <a:latin typeface="Arial"/>
                <a:cs typeface="Arial"/>
              </a:rPr>
              <a:t>File Transfer &amp; Replication    </a:t>
            </a:r>
          </a:p>
        </p:txBody>
      </p:sp>
      <p:pic>
        <p:nvPicPr>
          <p:cNvPr id="23" name="Picture 22" descr="xsede-full-color.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183" y="1593771"/>
            <a:ext cx="2209967" cy="836784"/>
          </a:xfrm>
          <a:prstGeom prst="rect">
            <a:avLst/>
          </a:prstGeom>
        </p:spPr>
      </p:pic>
      <p:pic>
        <p:nvPicPr>
          <p:cNvPr id="24" name="Picture 23" descr="xsede-full-color.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68389" y="3746589"/>
            <a:ext cx="2272932" cy="860625"/>
          </a:xfrm>
          <a:prstGeom prst="rect">
            <a:avLst/>
          </a:prstGeom>
        </p:spPr>
      </p:pic>
      <p:pic>
        <p:nvPicPr>
          <p:cNvPr id="26" name="Picture 25" descr="logo_NCAR.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73737" y="1691977"/>
            <a:ext cx="2167584" cy="609108"/>
          </a:xfrm>
          <a:prstGeom prst="rect">
            <a:avLst/>
          </a:prstGeom>
        </p:spPr>
      </p:pic>
      <p:sp>
        <p:nvSpPr>
          <p:cNvPr id="2" name="Title 1"/>
          <p:cNvSpPr>
            <a:spLocks noGrp="1"/>
          </p:cNvSpPr>
          <p:nvPr>
            <p:ph type="title"/>
          </p:nvPr>
        </p:nvSpPr>
        <p:spPr/>
        <p:txBody>
          <a:bodyPr/>
          <a:lstStyle/>
          <a:p>
            <a:r>
              <a:rPr lang="en-US" dirty="0"/>
              <a:t>Globus as PaaS</a:t>
            </a:r>
          </a:p>
        </p:txBody>
      </p:sp>
      <p:sp>
        <p:nvSpPr>
          <p:cNvPr id="30" name="Line Callout 2 29"/>
          <p:cNvSpPr/>
          <p:nvPr/>
        </p:nvSpPr>
        <p:spPr>
          <a:xfrm>
            <a:off x="8347279" y="5555836"/>
            <a:ext cx="2808390" cy="1115730"/>
          </a:xfrm>
          <a:prstGeom prst="borderCallout2">
            <a:avLst>
              <a:gd name="adj1" fmla="val 20190"/>
              <a:gd name="adj2" fmla="val -420"/>
              <a:gd name="adj3" fmla="val 7233"/>
              <a:gd name="adj4" fmla="val -10732"/>
              <a:gd name="adj5" fmla="val -12628"/>
              <a:gd name="adj6" fmla="val -16101"/>
            </a:avLst>
          </a:prstGeom>
          <a:solidFill>
            <a:schemeClr val="accent6"/>
          </a:solid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solidFill>
                  <a:schemeClr val="tx1"/>
                </a:solidFill>
                <a:latin typeface="Arial" charset="0"/>
                <a:ea typeface="Arial" charset="0"/>
                <a:cs typeface="Arial" charset="0"/>
              </a:rPr>
              <a:t>Use existing </a:t>
            </a:r>
            <a:r>
              <a:rPr lang="en-US" dirty="0">
                <a:solidFill>
                  <a:schemeClr val="tx1"/>
                </a:solidFill>
                <a:latin typeface="Arial" charset="0"/>
                <a:ea typeface="Arial" charset="0"/>
                <a:cs typeface="Arial" charset="0"/>
              </a:rPr>
              <a:t>institutional ID </a:t>
            </a:r>
            <a:r>
              <a:rPr lang="en-US">
                <a:solidFill>
                  <a:schemeClr val="tx1"/>
                </a:solidFill>
                <a:latin typeface="Arial" charset="0"/>
                <a:ea typeface="Arial" charset="0"/>
                <a:cs typeface="Arial" charset="0"/>
              </a:rPr>
              <a:t>systems in </a:t>
            </a:r>
            <a:r>
              <a:rPr lang="en-US" dirty="0">
                <a:solidFill>
                  <a:schemeClr val="tx1"/>
                </a:solidFill>
                <a:latin typeface="Arial" charset="0"/>
                <a:ea typeface="Arial" charset="0"/>
                <a:cs typeface="Arial" charset="0"/>
              </a:rPr>
              <a:t>external web applications</a:t>
            </a:r>
          </a:p>
        </p:txBody>
      </p:sp>
      <p:sp>
        <p:nvSpPr>
          <p:cNvPr id="32" name="Line Callout 2 31"/>
          <p:cNvSpPr/>
          <p:nvPr/>
        </p:nvSpPr>
        <p:spPr>
          <a:xfrm>
            <a:off x="3830970" y="5525603"/>
            <a:ext cx="3777622" cy="1135079"/>
          </a:xfrm>
          <a:prstGeom prst="borderCallout2">
            <a:avLst>
              <a:gd name="adj1" fmla="val -1403"/>
              <a:gd name="adj2" fmla="val 18296"/>
              <a:gd name="adj3" fmla="val -24326"/>
              <a:gd name="adj4" fmla="val 6237"/>
              <a:gd name="adj5" fmla="val -48587"/>
              <a:gd name="adj6" fmla="val 1231"/>
            </a:avLst>
          </a:prstGeom>
          <a:solidFill>
            <a:schemeClr val="accent6"/>
          </a:solid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latin typeface="Arial" charset="0"/>
                <a:ea typeface="Arial" charset="0"/>
                <a:cs typeface="Arial" charset="0"/>
              </a:rPr>
              <a:t>Integrate file transfer and sharing capabilities into scientific web apps, portals, gateways, etc.</a:t>
            </a:r>
          </a:p>
        </p:txBody>
      </p:sp>
      <p:pic>
        <p:nvPicPr>
          <p:cNvPr id="27" name="Picture 26" descr="jetstreamLogo_FINAL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23534" y="2648685"/>
            <a:ext cx="2139705" cy="715258"/>
          </a:xfrm>
          <a:prstGeom prst="rect">
            <a:avLst/>
          </a:prstGeom>
        </p:spPr>
      </p:pic>
      <p:pic>
        <p:nvPicPr>
          <p:cNvPr id="4" name="Picture 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43365" y="4751413"/>
            <a:ext cx="2228328" cy="646630"/>
          </a:xfrm>
          <a:prstGeom prst="rect">
            <a:avLst/>
          </a:prstGeom>
        </p:spPr>
      </p:pic>
      <p:pic>
        <p:nvPicPr>
          <p:cNvPr id="28" name="Picture 2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11771" y="4797248"/>
            <a:ext cx="2125647" cy="873877"/>
          </a:xfrm>
          <a:prstGeom prst="rect">
            <a:avLst/>
          </a:prstGeom>
        </p:spPr>
      </p:pic>
    </p:spTree>
    <p:extLst>
      <p:ext uri="{BB962C8B-B14F-4D97-AF65-F5344CB8AC3E}">
        <p14:creationId xmlns:p14="http://schemas.microsoft.com/office/powerpoint/2010/main" val="28257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7013" y="1075902"/>
            <a:ext cx="6118093" cy="3341493"/>
          </a:xfrm>
          <a:prstGeom prst="rect">
            <a:avLst/>
          </a:prstGeom>
          <a:ln w="28575">
            <a:solidFill>
              <a:schemeClr val="tx2">
                <a:lumMod val="20000"/>
                <a:lumOff val="80000"/>
              </a:schemeClr>
            </a:solidFill>
          </a:ln>
        </p:spPr>
      </p:pic>
      <p:pic>
        <p:nvPicPr>
          <p:cNvPr id="16"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077" y="1641027"/>
            <a:ext cx="5553056" cy="3189314"/>
          </a:xfrm>
          <a:prstGeom prst="rect">
            <a:avLst/>
          </a:prstGeom>
          <a:ln w="28575">
            <a:solidFill>
              <a:schemeClr val="tx2">
                <a:lumMod val="20000"/>
                <a:lumOff val="80000"/>
              </a:schemeClr>
            </a:solidFill>
          </a:ln>
        </p:spPr>
      </p:pic>
      <p:sp>
        <p:nvSpPr>
          <p:cNvPr id="7" name="Title 6"/>
          <p:cNvSpPr>
            <a:spLocks noGrp="1"/>
          </p:cNvSpPr>
          <p:nvPr>
            <p:ph type="title"/>
          </p:nvPr>
        </p:nvSpPr>
        <p:spPr/>
        <p:txBody>
          <a:bodyPr/>
          <a:lstStyle/>
          <a:p>
            <a:r>
              <a:rPr lang="en-US" dirty="0"/>
              <a:t>Globus PaaS developer resources</a:t>
            </a:r>
          </a:p>
        </p:txBody>
      </p:sp>
      <p:sp>
        <p:nvSpPr>
          <p:cNvPr id="12" name="Content Placeholder 7"/>
          <p:cNvSpPr txBox="1">
            <a:spLocks/>
          </p:cNvSpPr>
          <p:nvPr/>
        </p:nvSpPr>
        <p:spPr>
          <a:xfrm>
            <a:off x="579909" y="2473513"/>
            <a:ext cx="2268035" cy="494054"/>
          </a:xfrm>
          <a:prstGeom prst="rect">
            <a:avLst/>
          </a:prstGeom>
          <a:solidFill>
            <a:schemeClr val="bg1"/>
          </a:solidFill>
        </p:spPr>
        <p:txBody>
          <a:bodyPr vert="horz" lIns="91440" tIns="45720" rIns="91440" bIns="45720" rtlCol="0">
            <a:normAutofit/>
          </a:bodyPr>
          <a:lstStyle>
            <a:lvl1pPr marL="0" indent="0" algn="ctr" eaLnBrk="1" latinLnBrk="0" hangingPunct="1">
              <a:spcBef>
                <a:spcPts val="0"/>
              </a:spcBef>
              <a:buFont typeface="Arial"/>
              <a:buNone/>
              <a:defRPr sz="2400" b="1" i="0">
                <a:solidFill>
                  <a:schemeClr val="tx1">
                    <a:lumMod val="85000"/>
                    <a:lumOff val="15000"/>
                  </a:schemeClr>
                </a:solidFill>
                <a:latin typeface="Arial"/>
                <a:ea typeface="+mn-ea"/>
                <a:cs typeface="Arial"/>
              </a:defRPr>
            </a:lvl1pPr>
            <a:lvl2pPr marL="742950" indent="-285750" eaLnBrk="1" latinLnBrk="0" hangingPunct="1">
              <a:spcBef>
                <a:spcPct val="20000"/>
              </a:spcBef>
              <a:buFont typeface="Arial"/>
              <a:buChar char="–"/>
              <a:defRPr sz="2800" b="0" i="0">
                <a:solidFill>
                  <a:schemeClr val="bg1">
                    <a:lumMod val="85000"/>
                  </a:schemeClr>
                </a:solidFill>
                <a:latin typeface="Arial"/>
                <a:ea typeface="+mn-ea"/>
                <a:cs typeface="Arial"/>
              </a:defRPr>
            </a:lvl2pPr>
            <a:lvl3pPr marL="1143000" indent="-228600" eaLnBrk="1" latinLnBrk="0" hangingPunct="1">
              <a:spcBef>
                <a:spcPct val="20000"/>
              </a:spcBef>
              <a:buSzPct val="80000"/>
              <a:buFont typeface="Courier New"/>
              <a:buChar char="o"/>
              <a:defRPr sz="2400" b="0" i="0">
                <a:solidFill>
                  <a:schemeClr val="bg1">
                    <a:lumMod val="85000"/>
                  </a:schemeClr>
                </a:solidFill>
                <a:latin typeface="Arial"/>
                <a:ea typeface="+mn-ea"/>
                <a:cs typeface="Arial"/>
              </a:defRPr>
            </a:lvl3pPr>
            <a:lvl4pPr marL="1600200" indent="-228600" eaLnBrk="1" latinLnBrk="0" hangingPunct="1">
              <a:spcBef>
                <a:spcPct val="20000"/>
              </a:spcBef>
              <a:buFont typeface="Arial"/>
              <a:buChar char="–"/>
              <a:defRPr sz="2000" b="0" i="0">
                <a:solidFill>
                  <a:schemeClr val="bg1">
                    <a:lumMod val="95000"/>
                  </a:schemeClr>
                </a:solidFill>
                <a:latin typeface="Museo Sans 300"/>
                <a:ea typeface="+mn-ea"/>
                <a:cs typeface="Museo Sans 300"/>
              </a:defRPr>
            </a:lvl4pPr>
            <a:lvl5pPr marL="2057400" indent="-228600" eaLnBrk="1" latinLnBrk="0" hangingPunct="1">
              <a:spcBef>
                <a:spcPct val="20000"/>
              </a:spcBef>
              <a:buFont typeface="Arial"/>
              <a:buChar char="»"/>
              <a:defRPr sz="2000" b="0" i="0">
                <a:solidFill>
                  <a:schemeClr val="bg1">
                    <a:lumMod val="95000"/>
                  </a:schemeClr>
                </a:solidFill>
                <a:latin typeface="Museo Sans 300"/>
                <a:ea typeface="+mn-ea"/>
                <a:cs typeface="Museo Sans 300"/>
              </a:defRPr>
            </a:lvl5pPr>
            <a:lvl6pPr marL="2514600" indent="-228600">
              <a:spcBef>
                <a:spcPct val="20000"/>
              </a:spcBef>
              <a:buFont typeface="Arial"/>
              <a:buChar char="•"/>
              <a:defRPr sz="2000">
                <a:latin typeface="+mn-lt"/>
                <a:ea typeface="+mn-ea"/>
                <a:cs typeface="+mn-cs"/>
              </a:defRPr>
            </a:lvl6pPr>
            <a:lvl7pPr marL="2971800" indent="-228600">
              <a:spcBef>
                <a:spcPct val="20000"/>
              </a:spcBef>
              <a:buFont typeface="Arial"/>
              <a:buChar char="•"/>
              <a:defRPr sz="2000">
                <a:latin typeface="+mn-lt"/>
                <a:ea typeface="+mn-ea"/>
                <a:cs typeface="+mn-cs"/>
              </a:defRPr>
            </a:lvl7pPr>
            <a:lvl8pPr marL="3429000" indent="-228600">
              <a:spcBef>
                <a:spcPct val="20000"/>
              </a:spcBef>
              <a:buFont typeface="Arial"/>
              <a:buChar char="•"/>
              <a:defRPr sz="2000">
                <a:latin typeface="+mn-lt"/>
                <a:ea typeface="+mn-ea"/>
                <a:cs typeface="+mn-cs"/>
              </a:defRPr>
            </a:lvl8pPr>
            <a:lvl9pPr marL="3886200" indent="-228600">
              <a:spcBef>
                <a:spcPct val="20000"/>
              </a:spcBef>
              <a:buFont typeface="Arial"/>
              <a:buChar char="•"/>
              <a:defRPr sz="2000">
                <a:latin typeface="+mn-lt"/>
                <a:ea typeface="+mn-ea"/>
                <a:cs typeface="+mn-cs"/>
              </a:defRPr>
            </a:lvl9pPr>
          </a:lstStyle>
          <a:p>
            <a:r>
              <a:rPr lang="en-US" dirty="0"/>
              <a:t>Python SDK</a:t>
            </a:r>
          </a:p>
        </p:txBody>
      </p:sp>
      <p:sp>
        <p:nvSpPr>
          <p:cNvPr id="13" name="Content Placeholder 7"/>
          <p:cNvSpPr txBox="1">
            <a:spLocks/>
          </p:cNvSpPr>
          <p:nvPr/>
        </p:nvSpPr>
        <p:spPr>
          <a:xfrm>
            <a:off x="9509781" y="3098821"/>
            <a:ext cx="1900340" cy="876802"/>
          </a:xfrm>
          <a:prstGeom prst="rect">
            <a:avLst/>
          </a:prstGeom>
          <a:solidFill>
            <a:schemeClr val="bg1"/>
          </a:solidFill>
        </p:spPr>
        <p:txBody>
          <a:bodyPr vert="horz" lIns="91440" tIns="45720" rIns="91440" bIns="45720" rtlCol="0">
            <a:normAutofit/>
          </a:bodyPr>
          <a:lstStyle>
            <a:lvl1pPr marL="0" indent="0" algn="ctr" eaLnBrk="1" latinLnBrk="0" hangingPunct="1">
              <a:spcBef>
                <a:spcPts val="0"/>
              </a:spcBef>
              <a:buFont typeface="Arial"/>
              <a:buNone/>
              <a:defRPr sz="2400" b="1" i="0">
                <a:solidFill>
                  <a:schemeClr val="tx1">
                    <a:lumMod val="85000"/>
                    <a:lumOff val="15000"/>
                  </a:schemeClr>
                </a:solidFill>
                <a:latin typeface="Arial"/>
                <a:ea typeface="+mn-ea"/>
                <a:cs typeface="Arial"/>
              </a:defRPr>
            </a:lvl1pPr>
            <a:lvl2pPr marL="742950" indent="-285750" eaLnBrk="1" latinLnBrk="0" hangingPunct="1">
              <a:spcBef>
                <a:spcPct val="20000"/>
              </a:spcBef>
              <a:buFont typeface="Arial"/>
              <a:buChar char="–"/>
              <a:defRPr sz="2800" b="0" i="0">
                <a:solidFill>
                  <a:schemeClr val="bg1">
                    <a:lumMod val="85000"/>
                  </a:schemeClr>
                </a:solidFill>
                <a:latin typeface="Arial"/>
                <a:ea typeface="+mn-ea"/>
                <a:cs typeface="Arial"/>
              </a:defRPr>
            </a:lvl2pPr>
            <a:lvl3pPr marL="1143000" indent="-228600" eaLnBrk="1" latinLnBrk="0" hangingPunct="1">
              <a:spcBef>
                <a:spcPct val="20000"/>
              </a:spcBef>
              <a:buSzPct val="80000"/>
              <a:buFont typeface="Courier New"/>
              <a:buChar char="o"/>
              <a:defRPr sz="2400" b="0" i="0">
                <a:solidFill>
                  <a:schemeClr val="bg1">
                    <a:lumMod val="85000"/>
                  </a:schemeClr>
                </a:solidFill>
                <a:latin typeface="Arial"/>
                <a:ea typeface="+mn-ea"/>
                <a:cs typeface="Arial"/>
              </a:defRPr>
            </a:lvl3pPr>
            <a:lvl4pPr marL="1600200" indent="-228600" eaLnBrk="1" latinLnBrk="0" hangingPunct="1">
              <a:spcBef>
                <a:spcPct val="20000"/>
              </a:spcBef>
              <a:buFont typeface="Arial"/>
              <a:buChar char="–"/>
              <a:defRPr sz="2000" b="0" i="0">
                <a:solidFill>
                  <a:schemeClr val="bg1">
                    <a:lumMod val="95000"/>
                  </a:schemeClr>
                </a:solidFill>
                <a:latin typeface="Museo Sans 300"/>
                <a:ea typeface="+mn-ea"/>
                <a:cs typeface="Museo Sans 300"/>
              </a:defRPr>
            </a:lvl4pPr>
            <a:lvl5pPr marL="2057400" indent="-228600" eaLnBrk="1" latinLnBrk="0" hangingPunct="1">
              <a:spcBef>
                <a:spcPct val="20000"/>
              </a:spcBef>
              <a:buFont typeface="Arial"/>
              <a:buChar char="»"/>
              <a:defRPr sz="2000" b="0" i="0">
                <a:solidFill>
                  <a:schemeClr val="bg1">
                    <a:lumMod val="95000"/>
                  </a:schemeClr>
                </a:solidFill>
                <a:latin typeface="Museo Sans 300"/>
                <a:ea typeface="+mn-ea"/>
                <a:cs typeface="Museo Sans 300"/>
              </a:defRPr>
            </a:lvl5pPr>
            <a:lvl6pPr marL="2514600" indent="-228600">
              <a:spcBef>
                <a:spcPct val="20000"/>
              </a:spcBef>
              <a:buFont typeface="Arial"/>
              <a:buChar char="•"/>
              <a:defRPr sz="2000">
                <a:latin typeface="+mn-lt"/>
                <a:ea typeface="+mn-ea"/>
                <a:cs typeface="+mn-cs"/>
              </a:defRPr>
            </a:lvl6pPr>
            <a:lvl7pPr marL="2971800" indent="-228600">
              <a:spcBef>
                <a:spcPct val="20000"/>
              </a:spcBef>
              <a:buFont typeface="Arial"/>
              <a:buChar char="•"/>
              <a:defRPr sz="2000">
                <a:latin typeface="+mn-lt"/>
                <a:ea typeface="+mn-ea"/>
                <a:cs typeface="+mn-cs"/>
              </a:defRPr>
            </a:lvl7pPr>
            <a:lvl8pPr marL="3429000" indent="-228600">
              <a:spcBef>
                <a:spcPct val="20000"/>
              </a:spcBef>
              <a:buFont typeface="Arial"/>
              <a:buChar char="•"/>
              <a:defRPr sz="2000">
                <a:latin typeface="+mn-lt"/>
                <a:ea typeface="+mn-ea"/>
                <a:cs typeface="+mn-cs"/>
              </a:defRPr>
            </a:lvl8pPr>
            <a:lvl9pPr marL="3886200" indent="-228600">
              <a:spcBef>
                <a:spcPct val="20000"/>
              </a:spcBef>
              <a:buFont typeface="Arial"/>
              <a:buChar char="•"/>
              <a:defRPr sz="2000">
                <a:latin typeface="+mn-lt"/>
                <a:ea typeface="+mn-ea"/>
                <a:cs typeface="+mn-cs"/>
              </a:defRPr>
            </a:lvl9pPr>
          </a:lstStyle>
          <a:p>
            <a:r>
              <a:rPr lang="en-US" dirty="0"/>
              <a:t>Sample</a:t>
            </a:r>
          </a:p>
          <a:p>
            <a:r>
              <a:rPr lang="en-US" dirty="0"/>
              <a:t>Application</a:t>
            </a:r>
          </a:p>
        </p:txBody>
      </p:sp>
      <p:sp>
        <p:nvSpPr>
          <p:cNvPr id="15" name="TextBox 14"/>
          <p:cNvSpPr txBox="1"/>
          <p:nvPr/>
        </p:nvSpPr>
        <p:spPr>
          <a:xfrm>
            <a:off x="1713926" y="6046223"/>
            <a:ext cx="3599062" cy="523220"/>
          </a:xfrm>
          <a:prstGeom prst="rect">
            <a:avLst/>
          </a:prstGeom>
          <a:noFill/>
        </p:spPr>
        <p:txBody>
          <a:bodyPr wrap="none" rtlCol="0">
            <a:spAutoFit/>
          </a:bodyPr>
          <a:lstStyle/>
          <a:p>
            <a:r>
              <a:rPr lang="en-US" sz="2800" b="1" dirty="0" err="1">
                <a:solidFill>
                  <a:schemeClr val="accent6"/>
                </a:solidFill>
              </a:rPr>
              <a:t>docs.globus.org</a:t>
            </a:r>
            <a:r>
              <a:rPr lang="en-US" sz="2800" b="1" dirty="0">
                <a:solidFill>
                  <a:schemeClr val="accent6"/>
                </a:solidFill>
              </a:rPr>
              <a:t>/</a:t>
            </a:r>
            <a:r>
              <a:rPr lang="en-US" sz="2800" b="1" dirty="0" err="1">
                <a:solidFill>
                  <a:schemeClr val="accent6"/>
                </a:solidFill>
              </a:rPr>
              <a:t>api</a:t>
            </a:r>
            <a:endParaRPr lang="en-US" sz="2800" b="1" dirty="0">
              <a:solidFill>
                <a:schemeClr val="accent6"/>
              </a:solidFill>
            </a:endParaRPr>
          </a:p>
        </p:txBody>
      </p: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26776" y="2967567"/>
            <a:ext cx="6228020" cy="2899740"/>
          </a:xfrm>
          <a:prstGeom prst="rect">
            <a:avLst/>
          </a:prstGeom>
          <a:ln w="28575">
            <a:solidFill>
              <a:schemeClr val="tx2">
                <a:lumMod val="20000"/>
                <a:lumOff val="80000"/>
              </a:schemeClr>
            </a:solidFill>
          </a:ln>
        </p:spPr>
      </p:pic>
      <p:sp>
        <p:nvSpPr>
          <p:cNvPr id="18" name="TextBox 17"/>
          <p:cNvSpPr txBox="1"/>
          <p:nvPr/>
        </p:nvSpPr>
        <p:spPr>
          <a:xfrm>
            <a:off x="6500533" y="6046223"/>
            <a:ext cx="3398687" cy="523220"/>
          </a:xfrm>
          <a:prstGeom prst="rect">
            <a:avLst/>
          </a:prstGeom>
          <a:noFill/>
        </p:spPr>
        <p:txBody>
          <a:bodyPr wrap="none" rtlCol="0">
            <a:spAutoFit/>
          </a:bodyPr>
          <a:lstStyle/>
          <a:p>
            <a:r>
              <a:rPr lang="en-US" sz="2800" b="1" dirty="0" err="1">
                <a:solidFill>
                  <a:schemeClr val="accent6"/>
                </a:solidFill>
              </a:rPr>
              <a:t>github.com</a:t>
            </a:r>
            <a:r>
              <a:rPr lang="en-US" sz="2800" b="1" dirty="0">
                <a:solidFill>
                  <a:schemeClr val="accent6"/>
                </a:solidFill>
              </a:rPr>
              <a:t>/</a:t>
            </a:r>
            <a:r>
              <a:rPr lang="en-US" sz="2800" b="1" dirty="0" err="1">
                <a:solidFill>
                  <a:schemeClr val="accent6"/>
                </a:solidFill>
              </a:rPr>
              <a:t>globus</a:t>
            </a:r>
            <a:endParaRPr lang="en-US" sz="2800" b="1" dirty="0">
              <a:solidFill>
                <a:schemeClr val="accent6"/>
              </a:solidFill>
            </a:endParaRPr>
          </a:p>
        </p:txBody>
      </p:sp>
      <p:sp>
        <p:nvSpPr>
          <p:cNvPr id="8" name="Content Placeholder 7"/>
          <p:cNvSpPr>
            <a:spLocks noGrp="1"/>
          </p:cNvSpPr>
          <p:nvPr>
            <p:ph idx="1"/>
          </p:nvPr>
        </p:nvSpPr>
        <p:spPr>
          <a:xfrm>
            <a:off x="5738924" y="3737825"/>
            <a:ext cx="2775589" cy="475596"/>
          </a:xfrm>
          <a:solidFill>
            <a:schemeClr val="bg1"/>
          </a:solidFill>
        </p:spPr>
        <p:txBody>
          <a:bodyPr>
            <a:normAutofit/>
          </a:bodyPr>
          <a:lstStyle/>
          <a:p>
            <a:pPr marL="0" indent="0" algn="ctr">
              <a:spcBef>
                <a:spcPts val="0"/>
              </a:spcBef>
              <a:buNone/>
            </a:pPr>
            <a:r>
              <a:rPr lang="en-US" sz="2400" dirty="0" err="1">
                <a:solidFill>
                  <a:schemeClr val="tx1">
                    <a:lumMod val="85000"/>
                    <a:lumOff val="15000"/>
                  </a:schemeClr>
                </a:solidFill>
              </a:rPr>
              <a:t>Jupyter</a:t>
            </a:r>
            <a:r>
              <a:rPr lang="en-US" sz="2400" dirty="0">
                <a:solidFill>
                  <a:schemeClr val="tx1">
                    <a:lumMod val="85000"/>
                    <a:lumOff val="15000"/>
                  </a:schemeClr>
                </a:solidFill>
              </a:rPr>
              <a:t> Notebook</a:t>
            </a:r>
          </a:p>
        </p:txBody>
      </p:sp>
    </p:spTree>
    <p:extLst>
      <p:ext uri="{BB962C8B-B14F-4D97-AF65-F5344CB8AC3E}">
        <p14:creationId xmlns:p14="http://schemas.microsoft.com/office/powerpoint/2010/main" val="30578556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to our sponsors</a:t>
            </a:r>
            <a:r>
              <a:rPr lang="mr-IN" dirty="0"/>
              <a:t>…</a:t>
            </a:r>
            <a:endParaRPr lang="en-US" dirty="0"/>
          </a:p>
        </p:txBody>
      </p:sp>
      <p:pic>
        <p:nvPicPr>
          <p:cNvPr id="4" name="Picture 3" descr="UChicago_WHITE_transparen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53580" y="1680411"/>
            <a:ext cx="3995725" cy="803374"/>
          </a:xfrm>
          <a:prstGeom prst="rect">
            <a:avLst/>
          </a:prstGeom>
        </p:spPr>
      </p:pic>
      <p:pic>
        <p:nvPicPr>
          <p:cNvPr id="5" name="Picture 4" descr="logo_ANL_4C_R_H.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35563" y="4487074"/>
            <a:ext cx="3992240" cy="1507799"/>
          </a:xfrm>
          <a:prstGeom prst="rect">
            <a:avLst/>
          </a:prstGeom>
        </p:spPr>
      </p:pic>
      <p:grpSp>
        <p:nvGrpSpPr>
          <p:cNvPr id="3" name="Group 2"/>
          <p:cNvGrpSpPr/>
          <p:nvPr/>
        </p:nvGrpSpPr>
        <p:grpSpPr>
          <a:xfrm>
            <a:off x="462872" y="1452943"/>
            <a:ext cx="5114410" cy="1258311"/>
            <a:chOff x="577194" y="2002984"/>
            <a:chExt cx="5114410" cy="1258311"/>
          </a:xfrm>
        </p:grpSpPr>
        <p:pic>
          <p:nvPicPr>
            <p:cNvPr id="6" name="Picture 5" descr="logo_DOE_long.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7194" y="2002984"/>
              <a:ext cx="1250889" cy="1258311"/>
            </a:xfrm>
            <a:prstGeom prst="rect">
              <a:avLst/>
            </a:prstGeom>
          </p:spPr>
        </p:pic>
        <p:sp>
          <p:nvSpPr>
            <p:cNvPr id="9" name="TextBox 8"/>
            <p:cNvSpPr txBox="1"/>
            <p:nvPr/>
          </p:nvSpPr>
          <p:spPr>
            <a:xfrm>
              <a:off x="1897500" y="2154216"/>
              <a:ext cx="3135602" cy="338554"/>
            </a:xfrm>
            <a:prstGeom prst="rect">
              <a:avLst/>
            </a:prstGeom>
            <a:noFill/>
          </p:spPr>
          <p:txBody>
            <a:bodyPr wrap="none" rtlCol="0">
              <a:spAutoFit/>
            </a:bodyPr>
            <a:lstStyle/>
            <a:p>
              <a:pPr algn="dist"/>
              <a:r>
                <a:rPr lang="en-US" sz="1600" spc="300" dirty="0">
                  <a:solidFill>
                    <a:schemeClr val="bg1"/>
                  </a:solidFill>
                  <a:latin typeface="Verdana"/>
                  <a:cs typeface="Verdana"/>
                </a:rPr>
                <a:t>U.S. DEPARTMENT OF</a:t>
              </a:r>
            </a:p>
          </p:txBody>
        </p:sp>
        <p:sp>
          <p:nvSpPr>
            <p:cNvPr id="10" name="Rectangle 9"/>
            <p:cNvSpPr/>
            <p:nvPr/>
          </p:nvSpPr>
          <p:spPr>
            <a:xfrm>
              <a:off x="1875115" y="2361886"/>
              <a:ext cx="3816489" cy="830997"/>
            </a:xfrm>
            <a:prstGeom prst="rect">
              <a:avLst/>
            </a:prstGeom>
          </p:spPr>
          <p:txBody>
            <a:bodyPr wrap="square">
              <a:spAutoFit/>
            </a:bodyPr>
            <a:lstStyle/>
            <a:p>
              <a:r>
                <a:rPr lang="en-US" sz="4800" b="1" dirty="0">
                  <a:solidFill>
                    <a:schemeClr val="bg1"/>
                  </a:solidFill>
                  <a:latin typeface="Verdana"/>
                  <a:cs typeface="Verdana"/>
                </a:rPr>
                <a:t>ENERGY</a:t>
              </a:r>
            </a:p>
          </p:txBody>
        </p:sp>
      </p:grpSp>
      <p:pic>
        <p:nvPicPr>
          <p:cNvPr id="11" name="Picture 10" descr="logo_NSF_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1377" y="1480485"/>
            <a:ext cx="1976426" cy="2006600"/>
          </a:xfrm>
          <a:prstGeom prst="rect">
            <a:avLst/>
          </a:prstGeom>
        </p:spPr>
      </p:pic>
      <p:pic>
        <p:nvPicPr>
          <p:cNvPr id="13" name="Picture 12" descr="AWS_Logo_PoweredBy.eps"/>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257199" y="4750273"/>
            <a:ext cx="3302000" cy="1244600"/>
          </a:xfrm>
          <a:prstGeom prst="rect">
            <a:avLst/>
          </a:prstGeom>
        </p:spPr>
      </p:pic>
      <p:pic>
        <p:nvPicPr>
          <p:cNvPr id="12" name="Picture 11" descr="Sloan_Logo_Primary_Web.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234308" y="2884983"/>
            <a:ext cx="1805120" cy="1865290"/>
          </a:xfrm>
          <a:prstGeom prst="rect">
            <a:avLst/>
          </a:prstGeom>
        </p:spPr>
      </p:pic>
      <p:pic>
        <p:nvPicPr>
          <p:cNvPr id="14" name="Picture 13"/>
          <p:cNvPicPr>
            <a:picLocks noChangeAspect="1"/>
          </p:cNvPicPr>
          <p:nvPr/>
        </p:nvPicPr>
        <p:blipFill>
          <a:blip r:embed="rId9"/>
          <a:stretch>
            <a:fillRect/>
          </a:stretch>
        </p:blipFill>
        <p:spPr>
          <a:xfrm>
            <a:off x="89330" y="3847787"/>
            <a:ext cx="3081360" cy="1414910"/>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5563" y="3143762"/>
            <a:ext cx="2203262" cy="1386759"/>
          </a:xfrm>
          <a:prstGeom prst="rect">
            <a:avLst/>
          </a:prstGeom>
        </p:spPr>
      </p:pic>
    </p:spTree>
    <p:extLst>
      <p:ext uri="{BB962C8B-B14F-4D97-AF65-F5344CB8AC3E}">
        <p14:creationId xmlns:p14="http://schemas.microsoft.com/office/powerpoint/2010/main" val="1261068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Globus sustainability model</a:t>
            </a:r>
            <a:endParaRPr lang="en-US" dirty="0"/>
          </a:p>
        </p:txBody>
      </p:sp>
      <p:sp>
        <p:nvSpPr>
          <p:cNvPr id="3" name="Content Placeholder 2"/>
          <p:cNvSpPr>
            <a:spLocks noGrp="1"/>
          </p:cNvSpPr>
          <p:nvPr>
            <p:ph idx="1"/>
          </p:nvPr>
        </p:nvSpPr>
        <p:spPr>
          <a:xfrm>
            <a:off x="609600" y="1600201"/>
            <a:ext cx="10972800" cy="4811182"/>
          </a:xfrm>
        </p:spPr>
        <p:txBody>
          <a:bodyPr>
            <a:normAutofit fontScale="85000" lnSpcReduction="20000"/>
          </a:bodyPr>
          <a:lstStyle/>
          <a:p>
            <a:r>
              <a:rPr lang="en-US" dirty="0"/>
              <a:t>Standard Subscription</a:t>
            </a:r>
          </a:p>
          <a:p>
            <a:pPr lvl="1"/>
            <a:r>
              <a:rPr lang="en-US" dirty="0"/>
              <a:t>Shared endpoints</a:t>
            </a:r>
          </a:p>
          <a:p>
            <a:pPr lvl="1"/>
            <a:r>
              <a:rPr lang="en-US" dirty="0"/>
              <a:t>Data publication</a:t>
            </a:r>
          </a:p>
          <a:p>
            <a:pPr lvl="1"/>
            <a:r>
              <a:rPr lang="en-US" dirty="0"/>
              <a:t>Management console</a:t>
            </a:r>
          </a:p>
          <a:p>
            <a:pPr lvl="1"/>
            <a:r>
              <a:rPr lang="en-US" dirty="0"/>
              <a:t>Usage reporting</a:t>
            </a:r>
          </a:p>
          <a:p>
            <a:pPr lvl="1"/>
            <a:r>
              <a:rPr lang="en-US" dirty="0"/>
              <a:t>Priority support</a:t>
            </a:r>
          </a:p>
          <a:p>
            <a:pPr lvl="1"/>
            <a:r>
              <a:rPr lang="en-US" dirty="0"/>
              <a:t>Application integration</a:t>
            </a:r>
          </a:p>
          <a:p>
            <a:pPr lvl="1"/>
            <a:r>
              <a:rPr lang="en-US" dirty="0"/>
              <a:t>HTTPS support (coming soon)</a:t>
            </a:r>
          </a:p>
          <a:p>
            <a:r>
              <a:rPr lang="en-US" dirty="0"/>
              <a:t>Branded Web Site</a:t>
            </a:r>
          </a:p>
          <a:p>
            <a:r>
              <a:rPr lang="en-US" dirty="0"/>
              <a:t>Premium Storage Connectors</a:t>
            </a:r>
          </a:p>
          <a:p>
            <a:r>
              <a:rPr lang="en-US" dirty="0"/>
              <a:t>Alternate Identity Provider (</a:t>
            </a:r>
            <a:r>
              <a:rPr lang="en-US" dirty="0" err="1"/>
              <a:t>InCommon</a:t>
            </a:r>
            <a:r>
              <a:rPr lang="en-US" dirty="0"/>
              <a:t> is standard)</a:t>
            </a:r>
          </a:p>
        </p:txBody>
      </p:sp>
      <p:sp>
        <p:nvSpPr>
          <p:cNvPr id="5" name="Slide Number Placeholder 4"/>
          <p:cNvSpPr>
            <a:spLocks noGrp="1"/>
          </p:cNvSpPr>
          <p:nvPr>
            <p:ph type="sldNum" sz="quarter" idx="12"/>
          </p:nvPr>
        </p:nvSpPr>
        <p:spPr/>
        <p:txBody>
          <a:bodyPr/>
          <a:lstStyle/>
          <a:p>
            <a:fld id="{F9A62DDD-3F5F-554E-8F55-F59D7AC7F5D2}" type="slidenum">
              <a:rPr lang="en-US" smtClean="0"/>
              <a:pPr/>
              <a:t>85</a:t>
            </a:fld>
            <a:endParaRPr lang="en-US"/>
          </a:p>
        </p:txBody>
      </p:sp>
      <p:grpSp>
        <p:nvGrpSpPr>
          <p:cNvPr id="8" name="Group 7"/>
          <p:cNvGrpSpPr/>
          <p:nvPr/>
        </p:nvGrpSpPr>
        <p:grpSpPr>
          <a:xfrm>
            <a:off x="6096000" y="1324948"/>
            <a:ext cx="5486400" cy="3559120"/>
            <a:chOff x="4794646" y="1142999"/>
            <a:chExt cx="3847132" cy="2954400"/>
          </a:xfrm>
        </p:grpSpPr>
        <p:pic>
          <p:nvPicPr>
            <p:cNvPr id="11" name="Picture 10"/>
            <p:cNvPicPr>
              <a:picLocks noChangeAspect="1"/>
            </p:cNvPicPr>
            <p:nvPr/>
          </p:nvPicPr>
          <p:blipFill>
            <a:blip r:embed="rId2"/>
            <a:stretch>
              <a:fillRect/>
            </a:stretch>
          </p:blipFill>
          <p:spPr>
            <a:xfrm>
              <a:off x="4794647" y="1143000"/>
              <a:ext cx="3847131" cy="2954399"/>
            </a:xfrm>
            <a:prstGeom prst="rect">
              <a:avLst/>
            </a:prstGeom>
          </p:spPr>
        </p:pic>
        <p:sp>
          <p:nvSpPr>
            <p:cNvPr id="13" name="Rectangle 12"/>
            <p:cNvSpPr/>
            <p:nvPr/>
          </p:nvSpPr>
          <p:spPr>
            <a:xfrm>
              <a:off x="4794646" y="1142999"/>
              <a:ext cx="3847131" cy="2954399"/>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23470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cap="none" dirty="0"/>
              <a:t>Thank you to our users</a:t>
            </a:r>
            <a:r>
              <a:rPr lang="mr-IN" cap="none" dirty="0"/>
              <a:t>…</a:t>
            </a:r>
            <a:endParaRPr lang="en-US" b="1" i="1" cap="none" dirty="0"/>
          </a:p>
        </p:txBody>
      </p:sp>
      <p:sp>
        <p:nvSpPr>
          <p:cNvPr id="5" name="Rectangle 4"/>
          <p:cNvSpPr/>
          <p:nvPr/>
        </p:nvSpPr>
        <p:spPr>
          <a:xfrm>
            <a:off x="7644875" y="4833406"/>
            <a:ext cx="2194561" cy="1828800"/>
          </a:xfrm>
          <a:prstGeom prst="rect">
            <a:avLst/>
          </a:prstGeom>
          <a:solidFill>
            <a:schemeClr val="bg1">
              <a:lumMod val="95000"/>
            </a:schemeClr>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b="1" dirty="0">
                <a:solidFill>
                  <a:schemeClr val="accent1">
                    <a:lumMod val="50000"/>
                  </a:schemeClr>
                </a:solidFill>
                <a:latin typeface="Arial"/>
                <a:cs typeface="Arial"/>
              </a:rPr>
              <a:t>5,000</a:t>
            </a:r>
            <a:br>
              <a:rPr lang="en-US" sz="3200" dirty="0">
                <a:solidFill>
                  <a:schemeClr val="accent1">
                    <a:lumMod val="50000"/>
                  </a:schemeClr>
                </a:solidFill>
                <a:latin typeface="Arial"/>
                <a:cs typeface="Arial"/>
              </a:rPr>
            </a:br>
            <a:r>
              <a:rPr lang="en-US" sz="2400" dirty="0">
                <a:solidFill>
                  <a:schemeClr val="accent1">
                    <a:lumMod val="50000"/>
                  </a:schemeClr>
                </a:solidFill>
                <a:latin typeface="Arial"/>
                <a:cs typeface="Arial"/>
              </a:rPr>
              <a:t>active shared endpoints</a:t>
            </a:r>
            <a:endParaRPr lang="en-US" dirty="0">
              <a:solidFill>
                <a:schemeClr val="accent1">
                  <a:lumMod val="50000"/>
                </a:schemeClr>
              </a:solidFill>
              <a:latin typeface="Arial"/>
              <a:cs typeface="Arial"/>
            </a:endParaRPr>
          </a:p>
        </p:txBody>
      </p:sp>
      <p:sp>
        <p:nvSpPr>
          <p:cNvPr id="6" name="Rectangle 5"/>
          <p:cNvSpPr/>
          <p:nvPr/>
        </p:nvSpPr>
        <p:spPr>
          <a:xfrm>
            <a:off x="2480616" y="2929995"/>
            <a:ext cx="2194560" cy="1828800"/>
          </a:xfrm>
          <a:prstGeom prst="rect">
            <a:avLst/>
          </a:prstGeom>
          <a:solidFill>
            <a:srgbClr val="166512"/>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latin typeface="Arial"/>
                <a:cs typeface="Arial"/>
              </a:rPr>
              <a:t>500</a:t>
            </a:r>
            <a:br>
              <a:rPr lang="en-US" sz="3200" dirty="0">
                <a:latin typeface="Arial"/>
                <a:cs typeface="Arial"/>
              </a:rPr>
            </a:br>
            <a:r>
              <a:rPr lang="en-US" sz="2400" dirty="0">
                <a:latin typeface="Arial"/>
                <a:cs typeface="Arial"/>
              </a:rPr>
              <a:t>100TB+ users</a:t>
            </a:r>
            <a:endParaRPr lang="en-US" dirty="0">
              <a:latin typeface="Arial"/>
              <a:cs typeface="Arial"/>
            </a:endParaRPr>
          </a:p>
        </p:txBody>
      </p:sp>
      <p:sp>
        <p:nvSpPr>
          <p:cNvPr id="7" name="Rectangle 6"/>
          <p:cNvSpPr/>
          <p:nvPr/>
        </p:nvSpPr>
        <p:spPr>
          <a:xfrm>
            <a:off x="2491636" y="1021813"/>
            <a:ext cx="2194560" cy="1828800"/>
          </a:xfrm>
          <a:prstGeom prst="rect">
            <a:avLst/>
          </a:prstGeom>
          <a:solidFill>
            <a:schemeClr val="accent2">
              <a:lumMod val="75000"/>
            </a:schemeClr>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latin typeface="Arial"/>
                <a:cs typeface="Arial"/>
              </a:rPr>
              <a:t>384 PB</a:t>
            </a:r>
          </a:p>
          <a:p>
            <a:pPr algn="ctr"/>
            <a:r>
              <a:rPr lang="en-US" sz="2400" dirty="0">
                <a:latin typeface="Arial"/>
                <a:cs typeface="Arial"/>
              </a:rPr>
              <a:t>transferred</a:t>
            </a:r>
            <a:endParaRPr lang="en-US" dirty="0">
              <a:latin typeface="Arial"/>
              <a:cs typeface="Arial"/>
            </a:endParaRPr>
          </a:p>
        </p:txBody>
      </p:sp>
      <p:sp>
        <p:nvSpPr>
          <p:cNvPr id="8" name="Rectangle 7"/>
          <p:cNvSpPr/>
          <p:nvPr/>
        </p:nvSpPr>
        <p:spPr>
          <a:xfrm>
            <a:off x="216219" y="4866207"/>
            <a:ext cx="2194560" cy="1828800"/>
          </a:xfrm>
          <a:prstGeom prst="rect">
            <a:avLst/>
          </a:prstGeom>
          <a:solidFill>
            <a:schemeClr val="accent4">
              <a:lumMod val="75000"/>
            </a:schemeClr>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latin typeface="Arial"/>
                <a:cs typeface="Arial"/>
              </a:rPr>
              <a:t>10,000</a:t>
            </a:r>
            <a:r>
              <a:rPr lang="en-US" sz="5400" b="1" dirty="0">
                <a:latin typeface="Arial"/>
                <a:cs typeface="Arial"/>
              </a:rPr>
              <a:t> </a:t>
            </a:r>
            <a:br>
              <a:rPr lang="en-US" sz="4000" b="1" dirty="0">
                <a:latin typeface="Arial"/>
                <a:cs typeface="Arial"/>
              </a:rPr>
            </a:br>
            <a:r>
              <a:rPr lang="en-US" sz="2000" dirty="0">
                <a:latin typeface="Arial"/>
                <a:cs typeface="Arial"/>
              </a:rPr>
              <a:t>active endpoints</a:t>
            </a:r>
          </a:p>
        </p:txBody>
      </p:sp>
      <p:sp>
        <p:nvSpPr>
          <p:cNvPr id="9" name="Rectangle 8"/>
          <p:cNvSpPr/>
          <p:nvPr/>
        </p:nvSpPr>
        <p:spPr>
          <a:xfrm>
            <a:off x="4755189" y="1021813"/>
            <a:ext cx="2793317" cy="1828800"/>
          </a:xfrm>
          <a:prstGeom prst="rect">
            <a:avLst/>
          </a:prstGeom>
          <a:solidFill>
            <a:srgbClr val="BF5B00"/>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latin typeface="Arial"/>
                <a:cs typeface="Arial"/>
              </a:rPr>
              <a:t>64 billion </a:t>
            </a:r>
            <a:br>
              <a:rPr lang="en-US" sz="3600" b="1" dirty="0">
                <a:latin typeface="Arial"/>
                <a:cs typeface="Arial"/>
              </a:rPr>
            </a:br>
            <a:r>
              <a:rPr lang="en-US" sz="2800" dirty="0">
                <a:latin typeface="Arial"/>
                <a:cs typeface="Arial"/>
              </a:rPr>
              <a:t>tasks processed</a:t>
            </a:r>
            <a:endParaRPr lang="en-US" sz="2000" dirty="0">
              <a:latin typeface="Arial"/>
              <a:cs typeface="Arial"/>
            </a:endParaRPr>
          </a:p>
        </p:txBody>
      </p:sp>
      <p:sp>
        <p:nvSpPr>
          <p:cNvPr id="11" name="Rectangle 10"/>
          <p:cNvSpPr/>
          <p:nvPr/>
        </p:nvSpPr>
        <p:spPr>
          <a:xfrm>
            <a:off x="7617499" y="1021813"/>
            <a:ext cx="4481811" cy="1828800"/>
          </a:xfrm>
          <a:prstGeom prst="rect">
            <a:avLst/>
          </a:prstGeom>
          <a:solidFill>
            <a:schemeClr val="bg1">
              <a:lumMod val="95000"/>
            </a:schemeClr>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600" b="1" dirty="0">
                <a:solidFill>
                  <a:schemeClr val="accent1">
                    <a:lumMod val="50000"/>
                  </a:schemeClr>
                </a:solidFill>
                <a:latin typeface="Arial"/>
                <a:cs typeface="Arial"/>
              </a:rPr>
              <a:t>76,000</a:t>
            </a:r>
            <a:endParaRPr lang="en-US" sz="5000" b="1" dirty="0">
              <a:solidFill>
                <a:schemeClr val="accent1">
                  <a:lumMod val="50000"/>
                </a:schemeClr>
              </a:solidFill>
              <a:latin typeface="Arial"/>
              <a:cs typeface="Arial"/>
            </a:endParaRPr>
          </a:p>
          <a:p>
            <a:pPr algn="ctr">
              <a:lnSpc>
                <a:spcPts val="2800"/>
              </a:lnSpc>
            </a:pPr>
            <a:r>
              <a:rPr lang="en-US" sz="2800" dirty="0">
                <a:solidFill>
                  <a:schemeClr val="accent1">
                    <a:lumMod val="50000"/>
                  </a:schemeClr>
                </a:solidFill>
                <a:latin typeface="Arial"/>
                <a:cs typeface="Arial"/>
              </a:rPr>
              <a:t>registered users</a:t>
            </a:r>
          </a:p>
        </p:txBody>
      </p:sp>
      <p:sp>
        <p:nvSpPr>
          <p:cNvPr id="12" name="Rectangle 11"/>
          <p:cNvSpPr/>
          <p:nvPr/>
        </p:nvSpPr>
        <p:spPr>
          <a:xfrm>
            <a:off x="7011574" y="2929995"/>
            <a:ext cx="5087736" cy="1828800"/>
          </a:xfrm>
          <a:prstGeom prst="rect">
            <a:avLst/>
          </a:prstGeom>
          <a:solidFill>
            <a:schemeClr val="accent2">
              <a:lumMod val="75000"/>
            </a:schemeClr>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b="1" dirty="0">
                <a:latin typeface="Arial"/>
                <a:cs typeface="Arial"/>
              </a:rPr>
              <a:t>3 months</a:t>
            </a:r>
          </a:p>
          <a:p>
            <a:pPr algn="ctr"/>
            <a:r>
              <a:rPr lang="en-US" sz="2400" dirty="0">
                <a:latin typeface="Arial"/>
                <a:cs typeface="Arial"/>
              </a:rPr>
              <a:t>longest running managed transfer</a:t>
            </a:r>
          </a:p>
        </p:txBody>
      </p:sp>
      <p:sp>
        <p:nvSpPr>
          <p:cNvPr id="14" name="Rectangle 13"/>
          <p:cNvSpPr/>
          <p:nvPr/>
        </p:nvSpPr>
        <p:spPr>
          <a:xfrm>
            <a:off x="5378249" y="4833406"/>
            <a:ext cx="2194560" cy="1828800"/>
          </a:xfrm>
          <a:prstGeom prst="rect">
            <a:avLst/>
          </a:prstGeom>
          <a:solidFill>
            <a:schemeClr val="accent1">
              <a:lumMod val="60000"/>
              <a:lumOff val="40000"/>
            </a:schemeClr>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r>
              <a:rPr lang="en-US" sz="4800" b="1" dirty="0">
                <a:solidFill>
                  <a:schemeClr val="accent1">
                    <a:lumMod val="50000"/>
                  </a:schemeClr>
                </a:solidFill>
                <a:latin typeface="Arial"/>
                <a:cs typeface="Arial"/>
              </a:rPr>
              <a:t>1 PB</a:t>
            </a:r>
            <a:br>
              <a:rPr lang="en-US" sz="3600" b="1" dirty="0">
                <a:solidFill>
                  <a:schemeClr val="accent1">
                    <a:lumMod val="50000"/>
                  </a:schemeClr>
                </a:solidFill>
                <a:latin typeface="Arial"/>
                <a:cs typeface="Arial"/>
              </a:rPr>
            </a:br>
            <a:r>
              <a:rPr lang="en-US" sz="2000" dirty="0">
                <a:solidFill>
                  <a:schemeClr val="accent1">
                    <a:lumMod val="50000"/>
                  </a:schemeClr>
                </a:solidFill>
                <a:latin typeface="Arial"/>
                <a:cs typeface="Arial"/>
              </a:rPr>
              <a:t>largest single transfer to date</a:t>
            </a:r>
          </a:p>
        </p:txBody>
      </p:sp>
      <p:sp>
        <p:nvSpPr>
          <p:cNvPr id="15" name="Rectangle 14"/>
          <p:cNvSpPr/>
          <p:nvPr/>
        </p:nvSpPr>
        <p:spPr>
          <a:xfrm>
            <a:off x="9904748" y="4833406"/>
            <a:ext cx="2194560" cy="1828800"/>
          </a:xfrm>
          <a:prstGeom prst="rect">
            <a:avLst/>
          </a:prstGeom>
          <a:solidFill>
            <a:srgbClr val="166512"/>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r>
              <a:rPr lang="en-US" sz="4800" b="1" dirty="0">
                <a:latin typeface="Arial"/>
                <a:cs typeface="Arial"/>
              </a:rPr>
              <a:t>99.5%</a:t>
            </a:r>
          </a:p>
          <a:p>
            <a:pPr algn="ctr"/>
            <a:r>
              <a:rPr lang="en-US" sz="3200" dirty="0">
                <a:latin typeface="Arial"/>
                <a:cs typeface="Arial"/>
              </a:rPr>
              <a:t>uptime</a:t>
            </a:r>
          </a:p>
        </p:txBody>
      </p:sp>
      <p:sp>
        <p:nvSpPr>
          <p:cNvPr id="16" name="Rectangle 15"/>
          <p:cNvSpPr/>
          <p:nvPr/>
        </p:nvSpPr>
        <p:spPr>
          <a:xfrm>
            <a:off x="2482845" y="4833406"/>
            <a:ext cx="2811504" cy="1828800"/>
          </a:xfrm>
          <a:prstGeom prst="rect">
            <a:avLst/>
          </a:prstGeom>
          <a:solidFill>
            <a:srgbClr val="BF5B00"/>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600" b="1" dirty="0">
                <a:latin typeface="Arial"/>
                <a:cs typeface="Arial"/>
              </a:rPr>
              <a:t>350+</a:t>
            </a:r>
            <a:r>
              <a:rPr lang="en-US" sz="4400" b="1" dirty="0">
                <a:latin typeface="Arial"/>
                <a:cs typeface="Arial"/>
              </a:rPr>
              <a:t> </a:t>
            </a:r>
            <a:br>
              <a:rPr lang="en-US" sz="4400" b="1" dirty="0">
                <a:latin typeface="Arial"/>
                <a:cs typeface="Arial"/>
              </a:rPr>
            </a:br>
            <a:r>
              <a:rPr lang="en-US" sz="2400" dirty="0">
                <a:latin typeface="Arial"/>
                <a:cs typeface="Arial"/>
              </a:rPr>
              <a:t>federated identities</a:t>
            </a:r>
          </a:p>
        </p:txBody>
      </p:sp>
      <p:sp>
        <p:nvSpPr>
          <p:cNvPr id="18" name="Rectangle 17"/>
          <p:cNvSpPr/>
          <p:nvPr/>
        </p:nvSpPr>
        <p:spPr>
          <a:xfrm>
            <a:off x="204384" y="1021813"/>
            <a:ext cx="2194561" cy="3736981"/>
          </a:xfrm>
          <a:prstGeom prst="rect">
            <a:avLst/>
          </a:prstGeom>
          <a:solidFill>
            <a:schemeClr val="bg1">
              <a:lumMod val="95000"/>
            </a:schemeClr>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600" b="1" dirty="0">
                <a:solidFill>
                  <a:schemeClr val="accent1">
                    <a:lumMod val="50000"/>
                  </a:schemeClr>
                </a:solidFill>
                <a:latin typeface="Arial"/>
                <a:cs typeface="Arial"/>
              </a:rPr>
              <a:t>48</a:t>
            </a:r>
            <a:br>
              <a:rPr lang="en-US" sz="3200" dirty="0">
                <a:solidFill>
                  <a:schemeClr val="accent1">
                    <a:lumMod val="50000"/>
                  </a:schemeClr>
                </a:solidFill>
                <a:latin typeface="Arial"/>
                <a:cs typeface="Arial"/>
              </a:rPr>
            </a:br>
            <a:r>
              <a:rPr lang="en-US" sz="2400" dirty="0">
                <a:solidFill>
                  <a:schemeClr val="accent1">
                    <a:lumMod val="50000"/>
                  </a:schemeClr>
                </a:solidFill>
                <a:latin typeface="Arial"/>
                <a:cs typeface="Arial"/>
              </a:rPr>
              <a:t>most server endpoints at a single</a:t>
            </a:r>
          </a:p>
          <a:p>
            <a:pPr algn="ctr"/>
            <a:r>
              <a:rPr lang="en-US" sz="2400" dirty="0">
                <a:solidFill>
                  <a:schemeClr val="accent1">
                    <a:lumMod val="50000"/>
                  </a:schemeClr>
                </a:solidFill>
                <a:latin typeface="Arial"/>
                <a:cs typeface="Arial"/>
              </a:rPr>
              <a:t>organization</a:t>
            </a:r>
          </a:p>
        </p:txBody>
      </p:sp>
      <p:sp>
        <p:nvSpPr>
          <p:cNvPr id="17" name="Rectangle 16"/>
          <p:cNvSpPr/>
          <p:nvPr/>
        </p:nvSpPr>
        <p:spPr>
          <a:xfrm>
            <a:off x="4746095" y="2929995"/>
            <a:ext cx="2194560" cy="1828800"/>
          </a:xfrm>
          <a:prstGeom prst="rect">
            <a:avLst/>
          </a:prstGeom>
          <a:solidFill>
            <a:schemeClr val="bg1">
              <a:lumMod val="95000"/>
            </a:schemeClr>
          </a:solidFill>
          <a:ln>
            <a:solidFill>
              <a:schemeClr val="bg1">
                <a:lumMod val="85000"/>
              </a:schemeClr>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solidFill>
                  <a:schemeClr val="accent1">
                    <a:lumMod val="50000"/>
                  </a:schemeClr>
                </a:solidFill>
                <a:latin typeface="Arial"/>
                <a:cs typeface="Arial"/>
              </a:rPr>
              <a:t>14,000</a:t>
            </a:r>
          </a:p>
          <a:p>
            <a:pPr algn="ctr"/>
            <a:r>
              <a:rPr lang="en-US" sz="2800" dirty="0">
                <a:solidFill>
                  <a:schemeClr val="accent1">
                    <a:lumMod val="50000"/>
                  </a:schemeClr>
                </a:solidFill>
                <a:latin typeface="Arial"/>
                <a:cs typeface="Arial"/>
              </a:rPr>
              <a:t>active users</a:t>
            </a:r>
          </a:p>
        </p:txBody>
      </p:sp>
    </p:spTree>
    <p:extLst>
      <p:ext uri="{BB962C8B-B14F-4D97-AF65-F5344CB8AC3E}">
        <p14:creationId xmlns:p14="http://schemas.microsoft.com/office/powerpoint/2010/main" val="5309097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supporters</a:t>
            </a:r>
          </a:p>
        </p:txBody>
      </p:sp>
      <p:sp>
        <p:nvSpPr>
          <p:cNvPr id="5" name="Rectangle 4"/>
          <p:cNvSpPr/>
          <p:nvPr/>
        </p:nvSpPr>
        <p:spPr>
          <a:xfrm>
            <a:off x="198381" y="1203217"/>
            <a:ext cx="11819448" cy="5455590"/>
          </a:xfrm>
          <a:prstGeom prst="rect">
            <a:avLst/>
          </a:prstGeom>
          <a:solidFill>
            <a:schemeClr val="bg1"/>
          </a:solidFill>
          <a:ln w="38100">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logo_NERSC.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1921" y="1429142"/>
            <a:ext cx="1587123" cy="557070"/>
          </a:xfrm>
          <a:prstGeom prst="rect">
            <a:avLst/>
          </a:prstGeom>
        </p:spPr>
      </p:pic>
      <p:pic>
        <p:nvPicPr>
          <p:cNvPr id="9" name="Picture 8" descr="logo_AN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4603" y="5417834"/>
            <a:ext cx="2179179" cy="819444"/>
          </a:xfrm>
          <a:prstGeom prst="rect">
            <a:avLst/>
          </a:prstGeom>
        </p:spPr>
      </p:pic>
      <p:pic>
        <p:nvPicPr>
          <p:cNvPr id="13" name="Picture 12" descr="logo_Indiana_white.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7026" y="4494135"/>
            <a:ext cx="1171203" cy="944770"/>
          </a:xfrm>
          <a:prstGeom prst="rect">
            <a:avLst/>
          </a:prstGeom>
        </p:spPr>
      </p:pic>
      <p:pic>
        <p:nvPicPr>
          <p:cNvPr id="15" name="Picture 14" descr="logo_LANL.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7981" y="5374080"/>
            <a:ext cx="2187621" cy="1006306"/>
          </a:xfrm>
          <a:prstGeom prst="rect">
            <a:avLst/>
          </a:prstGeom>
        </p:spPr>
      </p:pic>
      <p:pic>
        <p:nvPicPr>
          <p:cNvPr id="18" name="Picture 17" descr="logo_UChicago.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24731" y="3357586"/>
            <a:ext cx="2737007" cy="572066"/>
          </a:xfrm>
          <a:prstGeom prst="rect">
            <a:avLst/>
          </a:prstGeom>
        </p:spPr>
      </p:pic>
      <p:pic>
        <p:nvPicPr>
          <p:cNvPr id="21" name="Picture 20" descr="logo_ucolorado.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90266" y="2264895"/>
            <a:ext cx="1100180" cy="804702"/>
          </a:xfrm>
          <a:prstGeom prst="rect">
            <a:avLst/>
          </a:prstGeom>
        </p:spPr>
      </p:pic>
      <p:pic>
        <p:nvPicPr>
          <p:cNvPr id="23" name="Picture 22" descr="ncsa_vertical.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39241" y="3473339"/>
            <a:ext cx="1415001" cy="956587"/>
          </a:xfrm>
          <a:prstGeom prst="rect">
            <a:avLst/>
          </a:prstGeom>
        </p:spPr>
      </p:pic>
      <p:pic>
        <p:nvPicPr>
          <p:cNvPr id="29" name="Picture 28" descr="logo_cornell.png"/>
          <p:cNvPicPr>
            <a:picLocks noChangeAspect="1"/>
          </p:cNvPicPr>
          <p:nvPr/>
        </p:nvPicPr>
        <p:blipFill rotWithShape="1">
          <a:blip r:embed="rId9" cstate="print">
            <a:extLst>
              <a:ext uri="{28A0092B-C50C-407E-A947-70E740481C1C}">
                <a14:useLocalDpi xmlns:a14="http://schemas.microsoft.com/office/drawing/2010/main"/>
              </a:ext>
            </a:extLst>
          </a:blip>
          <a:srcRect t="38565" b="38313"/>
          <a:stretch/>
        </p:blipFill>
        <p:spPr>
          <a:xfrm>
            <a:off x="611344" y="3684264"/>
            <a:ext cx="2312672" cy="534739"/>
          </a:xfrm>
          <a:prstGeom prst="rect">
            <a:avLst/>
          </a:prstGeom>
        </p:spPr>
      </p:pic>
      <p:pic>
        <p:nvPicPr>
          <p:cNvPr id="37" name="Picture 36"/>
          <p:cNvPicPr>
            <a:picLocks noChangeAspect="1"/>
          </p:cNvPicPr>
          <p:nvPr/>
        </p:nvPicPr>
        <p:blipFill rotWithShape="1">
          <a:blip r:embed="rId10" cstate="hqprint">
            <a:extLst>
              <a:ext uri="{28A0092B-C50C-407E-A947-70E740481C1C}">
                <a14:useLocalDpi xmlns:a14="http://schemas.microsoft.com/office/drawing/2010/main"/>
              </a:ext>
            </a:extLst>
          </a:blip>
          <a:srcRect l="7144" t="21530" r="9850" b="21325"/>
          <a:stretch/>
        </p:blipFill>
        <p:spPr>
          <a:xfrm>
            <a:off x="2066136" y="4700160"/>
            <a:ext cx="1996879" cy="458247"/>
          </a:xfrm>
          <a:prstGeom prst="rect">
            <a:avLst/>
          </a:prstGeom>
        </p:spPr>
      </p:pic>
      <p:pic>
        <p:nvPicPr>
          <p:cNvPr id="38" name="Picture 37"/>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311903" y="1486814"/>
            <a:ext cx="2177143" cy="611794"/>
          </a:xfrm>
          <a:prstGeom prst="rect">
            <a:avLst/>
          </a:prstGeom>
        </p:spPr>
      </p:pic>
      <p:pic>
        <p:nvPicPr>
          <p:cNvPr id="39" name="Picture 38"/>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274840" y="1435972"/>
            <a:ext cx="1328085" cy="835913"/>
          </a:xfrm>
          <a:prstGeom prst="rect">
            <a:avLst/>
          </a:prstGeom>
        </p:spPr>
      </p:pic>
      <p:pic>
        <p:nvPicPr>
          <p:cNvPr id="40" name="Picture 39"/>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17026" y="5789544"/>
            <a:ext cx="1780714" cy="470109"/>
          </a:xfrm>
          <a:prstGeom prst="rect">
            <a:avLst/>
          </a:prstGeom>
        </p:spPr>
      </p:pic>
      <p:pic>
        <p:nvPicPr>
          <p:cNvPr id="41" name="Picture 4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815822" y="2553653"/>
            <a:ext cx="2473284" cy="719501"/>
          </a:xfrm>
          <a:prstGeom prst="rect">
            <a:avLst/>
          </a:prstGeom>
        </p:spPr>
      </p:pic>
      <p:pic>
        <p:nvPicPr>
          <p:cNvPr id="42" name="Picture 41"/>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5958483" y="2611872"/>
            <a:ext cx="2657978" cy="570732"/>
          </a:xfrm>
          <a:prstGeom prst="rect">
            <a:avLst/>
          </a:prstGeom>
        </p:spPr>
      </p:pic>
      <p:pic>
        <p:nvPicPr>
          <p:cNvPr id="43" name="Picture 42"/>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944254" y="1464353"/>
            <a:ext cx="1350379" cy="589092"/>
          </a:xfrm>
          <a:prstGeom prst="rect">
            <a:avLst/>
          </a:prstGeom>
        </p:spPr>
      </p:pic>
      <p:pic>
        <p:nvPicPr>
          <p:cNvPr id="44" name="Picture 43"/>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7552898" y="4860816"/>
            <a:ext cx="2327778" cy="718338"/>
          </a:xfrm>
          <a:prstGeom prst="rect">
            <a:avLst/>
          </a:prstGeom>
        </p:spPr>
      </p:pic>
      <p:pic>
        <p:nvPicPr>
          <p:cNvPr id="45" name="Picture 44"/>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868721" y="1501945"/>
            <a:ext cx="3091543" cy="643065"/>
          </a:xfrm>
          <a:prstGeom prst="rect">
            <a:avLst/>
          </a:prstGeom>
        </p:spPr>
      </p:pic>
      <p:pic>
        <p:nvPicPr>
          <p:cNvPr id="3" name="Picture 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764434" y="2357601"/>
            <a:ext cx="3057600" cy="764918"/>
          </a:xfrm>
          <a:prstGeom prst="rect">
            <a:avLst/>
          </a:prstGeom>
        </p:spPr>
      </p:pic>
      <p:pic>
        <p:nvPicPr>
          <p:cNvPr id="26" name="Picture 25"/>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508465" y="2322166"/>
            <a:ext cx="857282" cy="913863"/>
          </a:xfrm>
          <a:prstGeom prst="rect">
            <a:avLst/>
          </a:prstGeom>
        </p:spPr>
      </p:pic>
      <p:pic>
        <p:nvPicPr>
          <p:cNvPr id="6" name="Picture 5"/>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7412163" y="3559012"/>
            <a:ext cx="1722975" cy="1183479"/>
          </a:xfrm>
          <a:prstGeom prst="rect">
            <a:avLst/>
          </a:prstGeom>
        </p:spPr>
      </p:pic>
      <p:pic>
        <p:nvPicPr>
          <p:cNvPr id="8" name="Picture 7"/>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9702304" y="4186424"/>
            <a:ext cx="1993156" cy="1027472"/>
          </a:xfrm>
          <a:prstGeom prst="rect">
            <a:avLst/>
          </a:prstGeom>
        </p:spPr>
      </p:pic>
      <p:pic>
        <p:nvPicPr>
          <p:cNvPr id="10" name="Picture 9"/>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2504684" y="5358592"/>
            <a:ext cx="2215348" cy="349286"/>
          </a:xfrm>
          <a:prstGeom prst="rect">
            <a:avLst/>
          </a:prstGeom>
        </p:spPr>
      </p:pic>
      <p:pic>
        <p:nvPicPr>
          <p:cNvPr id="11" name="Picture 10"/>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2816742" y="5894169"/>
            <a:ext cx="3598494" cy="506038"/>
          </a:xfrm>
          <a:prstGeom prst="rect">
            <a:avLst/>
          </a:prstGeom>
        </p:spPr>
      </p:pic>
      <p:pic>
        <p:nvPicPr>
          <p:cNvPr id="30" name="Picture 29">
            <a:extLst>
              <a:ext uri="{FF2B5EF4-FFF2-40B4-BE49-F238E27FC236}">
                <a16:creationId xmlns:a16="http://schemas.microsoft.com/office/drawing/2014/main" id="{0153AFCF-2846-644A-AC1C-A1F4AE89A522}"/>
              </a:ext>
            </a:extLst>
          </p:cNvPr>
          <p:cNvPicPr>
            <a:picLocks noChangeAspect="1"/>
          </p:cNvPicPr>
          <p:nvPr/>
        </p:nvPicPr>
        <p:blipFill>
          <a:blip r:embed="rId25"/>
          <a:stretch>
            <a:fillRect/>
          </a:stretch>
        </p:blipFill>
        <p:spPr>
          <a:xfrm>
            <a:off x="4481014" y="4407663"/>
            <a:ext cx="2626229" cy="1148975"/>
          </a:xfrm>
          <a:prstGeom prst="rect">
            <a:avLst/>
          </a:prstGeom>
        </p:spPr>
      </p:pic>
      <p:pic>
        <p:nvPicPr>
          <p:cNvPr id="14" name="Picture 13">
            <a:extLst>
              <a:ext uri="{FF2B5EF4-FFF2-40B4-BE49-F238E27FC236}">
                <a16:creationId xmlns:a16="http://schemas.microsoft.com/office/drawing/2014/main" id="{EF5C69A7-DDAD-B843-95F4-405438E3011C}"/>
              </a:ext>
            </a:extLst>
          </p:cNvPr>
          <p:cNvPicPr>
            <a:picLocks noChangeAspect="1"/>
          </p:cNvPicPr>
          <p:nvPr/>
        </p:nvPicPr>
        <p:blipFill>
          <a:blip r:embed="rId26"/>
          <a:stretch>
            <a:fillRect/>
          </a:stretch>
        </p:blipFill>
        <p:spPr>
          <a:xfrm>
            <a:off x="5369467" y="3217610"/>
            <a:ext cx="1808820" cy="1085292"/>
          </a:xfrm>
          <a:prstGeom prst="rect">
            <a:avLst/>
          </a:prstGeom>
        </p:spPr>
      </p:pic>
    </p:spTree>
    <p:extLst>
      <p:ext uri="{BB962C8B-B14F-4D97-AF65-F5344CB8AC3E}">
        <p14:creationId xmlns:p14="http://schemas.microsoft.com/office/powerpoint/2010/main" val="92247018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Join the Globus community</a:t>
            </a:r>
          </a:p>
        </p:txBody>
      </p:sp>
      <p:sp>
        <p:nvSpPr>
          <p:cNvPr id="4" name="Content Placeholder 3"/>
          <p:cNvSpPr>
            <a:spLocks noGrp="1"/>
          </p:cNvSpPr>
          <p:nvPr>
            <p:ph idx="1"/>
          </p:nvPr>
        </p:nvSpPr>
        <p:spPr>
          <a:xfrm>
            <a:off x="452487" y="1600201"/>
            <a:ext cx="11660955" cy="4630917"/>
          </a:xfrm>
        </p:spPr>
        <p:txBody>
          <a:bodyPr>
            <a:normAutofit/>
          </a:bodyPr>
          <a:lstStyle/>
          <a:p>
            <a:r>
              <a:rPr lang="en-US" sz="2800" b="0" dirty="0"/>
              <a:t>Access the service: </a:t>
            </a:r>
            <a:r>
              <a:rPr lang="en-US" sz="2800" dirty="0" err="1">
                <a:solidFill>
                  <a:schemeClr val="bg1"/>
                </a:solidFill>
              </a:rPr>
              <a:t>globus.org</a:t>
            </a:r>
            <a:r>
              <a:rPr lang="en-US" sz="2800" dirty="0">
                <a:solidFill>
                  <a:schemeClr val="bg1"/>
                </a:solidFill>
              </a:rPr>
              <a:t>/login</a:t>
            </a:r>
            <a:endParaRPr lang="en-US" sz="2800" dirty="0"/>
          </a:p>
          <a:p>
            <a:r>
              <a:rPr lang="en-US" sz="2800" b="0" dirty="0"/>
              <a:t>Create a personal endpoint: </a:t>
            </a:r>
            <a:r>
              <a:rPr lang="en-US" sz="2800" dirty="0" err="1">
                <a:solidFill>
                  <a:srgbClr val="FFFFFF"/>
                </a:solidFill>
              </a:rPr>
              <a:t>globus.org</a:t>
            </a:r>
            <a:r>
              <a:rPr lang="en-US" sz="2800" dirty="0">
                <a:solidFill>
                  <a:srgbClr val="FFFFFF"/>
                </a:solidFill>
              </a:rPr>
              <a:t>/app/endpoints/create-</a:t>
            </a:r>
            <a:r>
              <a:rPr lang="en-US" sz="2800" dirty="0" err="1">
                <a:solidFill>
                  <a:srgbClr val="FFFFFF"/>
                </a:solidFill>
              </a:rPr>
              <a:t>gcp</a:t>
            </a:r>
            <a:endParaRPr lang="en-US" sz="2800" b="0" dirty="0"/>
          </a:p>
          <a:p>
            <a:r>
              <a:rPr lang="en-US" sz="2800" b="0" dirty="0"/>
              <a:t>Documentation: </a:t>
            </a:r>
            <a:r>
              <a:rPr lang="en-US" sz="2800" dirty="0" err="1">
                <a:solidFill>
                  <a:srgbClr val="FFFFFF"/>
                </a:solidFill>
              </a:rPr>
              <a:t>docs.globus.org</a:t>
            </a:r>
            <a:endParaRPr lang="en-US" sz="2800" dirty="0">
              <a:solidFill>
                <a:srgbClr val="FFFFFF"/>
              </a:solidFill>
            </a:endParaRPr>
          </a:p>
          <a:p>
            <a:r>
              <a:rPr lang="en-US" sz="2800" b="0" dirty="0"/>
              <a:t>Engage: </a:t>
            </a:r>
            <a:r>
              <a:rPr lang="en-US" sz="2800" dirty="0" err="1">
                <a:solidFill>
                  <a:srgbClr val="FFFFFF"/>
                </a:solidFill>
              </a:rPr>
              <a:t>globus.org</a:t>
            </a:r>
            <a:r>
              <a:rPr lang="en-US" sz="2800" dirty="0">
                <a:solidFill>
                  <a:srgbClr val="FFFFFF"/>
                </a:solidFill>
              </a:rPr>
              <a:t>/mailing-lists</a:t>
            </a:r>
          </a:p>
          <a:p>
            <a:r>
              <a:rPr lang="en-US" sz="2800" b="0" dirty="0"/>
              <a:t>Subscribe:</a:t>
            </a:r>
            <a:r>
              <a:rPr lang="en-US" sz="2800" b="0" dirty="0">
                <a:solidFill>
                  <a:schemeClr val="bg1"/>
                </a:solidFill>
              </a:rPr>
              <a:t> </a:t>
            </a:r>
            <a:r>
              <a:rPr lang="en-US" sz="2800" dirty="0" err="1">
                <a:solidFill>
                  <a:schemeClr val="bg1"/>
                </a:solidFill>
              </a:rPr>
              <a:t>globus.org</a:t>
            </a:r>
            <a:r>
              <a:rPr lang="en-US" sz="2800" dirty="0">
                <a:solidFill>
                  <a:schemeClr val="bg1"/>
                </a:solidFill>
              </a:rPr>
              <a:t>/subscriptions</a:t>
            </a:r>
            <a:endParaRPr lang="en-US" sz="2800" b="0" dirty="0"/>
          </a:p>
          <a:p>
            <a:r>
              <a:rPr lang="en-US" sz="2800" b="0" dirty="0"/>
              <a:t>Need help? </a:t>
            </a:r>
            <a:r>
              <a:rPr lang="en-US" sz="2800" dirty="0" err="1">
                <a:solidFill>
                  <a:schemeClr val="bg1"/>
                </a:solidFill>
              </a:rPr>
              <a:t>support@globus.org</a:t>
            </a:r>
            <a:endParaRPr lang="en-US" sz="2800" dirty="0">
              <a:solidFill>
                <a:schemeClr val="bg1"/>
              </a:solidFill>
            </a:endParaRPr>
          </a:p>
          <a:p>
            <a:r>
              <a:rPr lang="en-US" sz="2800" b="0" dirty="0"/>
              <a:t>Follow us: </a:t>
            </a:r>
            <a:r>
              <a:rPr lang="en-US" sz="2800" dirty="0">
                <a:solidFill>
                  <a:schemeClr val="bg1"/>
                </a:solidFill>
              </a:rPr>
              <a:t>@</a:t>
            </a:r>
            <a:r>
              <a:rPr lang="en-US" sz="2800" dirty="0" err="1">
                <a:solidFill>
                  <a:schemeClr val="bg1"/>
                </a:solidFill>
              </a:rPr>
              <a:t>globusonline</a:t>
            </a:r>
            <a:endParaRPr lang="en-US" sz="2800" dirty="0">
              <a:solidFill>
                <a:schemeClr val="bg1"/>
              </a:solidFill>
            </a:endParaRPr>
          </a:p>
          <a:p>
            <a:endParaRPr lang="en-US" sz="2800" dirty="0"/>
          </a:p>
        </p:txBody>
      </p:sp>
    </p:spTree>
    <p:extLst>
      <p:ext uri="{BB962C8B-B14F-4D97-AF65-F5344CB8AC3E}">
        <p14:creationId xmlns:p14="http://schemas.microsoft.com/office/powerpoint/2010/main" val="9221608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8A85F-2A54-4C71-947F-C7CA68C3A254}"/>
              </a:ext>
            </a:extLst>
          </p:cNvPr>
          <p:cNvSpPr>
            <a:spLocks noGrp="1"/>
          </p:cNvSpPr>
          <p:nvPr>
            <p:ph type="title"/>
          </p:nvPr>
        </p:nvSpPr>
        <p:spPr/>
        <p:txBody>
          <a:bodyPr/>
          <a:lstStyle/>
          <a:p>
            <a:r>
              <a:rPr lang="en-US" dirty="0"/>
              <a:t>Help us get the word out!</a:t>
            </a:r>
          </a:p>
        </p:txBody>
      </p:sp>
      <p:sp>
        <p:nvSpPr>
          <p:cNvPr id="6" name="Content Placeholder 5">
            <a:extLst>
              <a:ext uri="{FF2B5EF4-FFF2-40B4-BE49-F238E27FC236}">
                <a16:creationId xmlns:a16="http://schemas.microsoft.com/office/drawing/2014/main" id="{45BA9821-B365-42A2-BA90-59224B7A223B}"/>
              </a:ext>
            </a:extLst>
          </p:cNvPr>
          <p:cNvSpPr>
            <a:spLocks noGrp="1"/>
          </p:cNvSpPr>
          <p:nvPr>
            <p:ph idx="1"/>
          </p:nvPr>
        </p:nvSpPr>
        <p:spPr/>
        <p:txBody>
          <a:bodyPr>
            <a:normAutofit/>
          </a:bodyPr>
          <a:lstStyle/>
          <a:p>
            <a:pPr>
              <a:lnSpc>
                <a:spcPct val="110000"/>
              </a:lnSpc>
              <a:spcBef>
                <a:spcPts val="600"/>
              </a:spcBef>
            </a:pPr>
            <a:r>
              <a:rPr lang="en-US" dirty="0"/>
              <a:t>Share your experiences!</a:t>
            </a:r>
          </a:p>
          <a:p>
            <a:pPr lvl="1">
              <a:lnSpc>
                <a:spcPct val="110000"/>
              </a:lnSpc>
              <a:spcBef>
                <a:spcPts val="200"/>
              </a:spcBef>
            </a:pPr>
            <a:r>
              <a:rPr lang="en-US" sz="2400" b="1" dirty="0"/>
              <a:t>Contribute</a:t>
            </a:r>
            <a:r>
              <a:rPr lang="en-US" sz="2400" dirty="0"/>
              <a:t> to our Usage Brief Library </a:t>
            </a:r>
          </a:p>
          <a:p>
            <a:pPr lvl="1">
              <a:lnSpc>
                <a:spcPct val="110000"/>
              </a:lnSpc>
              <a:spcBef>
                <a:spcPts val="200"/>
              </a:spcBef>
            </a:pPr>
            <a:r>
              <a:rPr lang="en-US" sz="2400" b="1" dirty="0"/>
              <a:t>Add a slide </a:t>
            </a:r>
            <a:r>
              <a:rPr lang="en-US" sz="2400" dirty="0"/>
              <a:t>or logo in event talks (we can help!)</a:t>
            </a:r>
          </a:p>
          <a:p>
            <a:pPr lvl="1">
              <a:lnSpc>
                <a:spcPct val="110000"/>
              </a:lnSpc>
              <a:spcBef>
                <a:spcPts val="200"/>
              </a:spcBef>
            </a:pPr>
            <a:r>
              <a:rPr lang="en-US" sz="2400" b="1" dirty="0"/>
              <a:t>Mention Globus </a:t>
            </a:r>
            <a:r>
              <a:rPr lang="en-US" sz="2400" dirty="0"/>
              <a:t>in news articles or interviews</a:t>
            </a:r>
          </a:p>
          <a:p>
            <a:pPr lvl="1">
              <a:lnSpc>
                <a:spcPct val="110000"/>
              </a:lnSpc>
              <a:spcBef>
                <a:spcPts val="200"/>
              </a:spcBef>
            </a:pPr>
            <a:r>
              <a:rPr lang="en-US" sz="2400" b="1" dirty="0"/>
              <a:t>Tag us </a:t>
            </a:r>
            <a:r>
              <a:rPr lang="en-US" sz="2400" dirty="0"/>
              <a:t>in posts about projects that use Globus</a:t>
            </a:r>
          </a:p>
          <a:p>
            <a:pPr lvl="1">
              <a:lnSpc>
                <a:spcPct val="110000"/>
              </a:lnSpc>
              <a:spcBef>
                <a:spcPts val="200"/>
              </a:spcBef>
            </a:pPr>
            <a:r>
              <a:rPr lang="en-US" sz="2400" b="1" dirty="0"/>
              <a:t>Acknowledge Globus </a:t>
            </a:r>
            <a:r>
              <a:rPr lang="en-US" sz="2400" dirty="0"/>
              <a:t>in your journal articles</a:t>
            </a:r>
          </a:p>
          <a:p>
            <a:pPr>
              <a:lnSpc>
                <a:spcPct val="110000"/>
              </a:lnSpc>
              <a:spcBef>
                <a:spcPts val="600"/>
              </a:spcBef>
            </a:pPr>
            <a:r>
              <a:rPr lang="en-US" dirty="0"/>
              <a:t>Why?</a:t>
            </a:r>
          </a:p>
          <a:p>
            <a:pPr lvl="1">
              <a:lnSpc>
                <a:spcPct val="110000"/>
              </a:lnSpc>
              <a:spcBef>
                <a:spcPts val="200"/>
              </a:spcBef>
            </a:pPr>
            <a:r>
              <a:rPr lang="en-US" sz="2400" dirty="0"/>
              <a:t>Give your peers new ideas on how to use Globus</a:t>
            </a:r>
          </a:p>
          <a:p>
            <a:pPr lvl="1">
              <a:lnSpc>
                <a:spcPct val="110000"/>
              </a:lnSpc>
              <a:spcBef>
                <a:spcPts val="200"/>
              </a:spcBef>
            </a:pPr>
            <a:r>
              <a:rPr lang="en-US" sz="2400" dirty="0"/>
              <a:t>Help us grow the user community</a:t>
            </a:r>
          </a:p>
        </p:txBody>
      </p:sp>
      <p:sp>
        <p:nvSpPr>
          <p:cNvPr id="4" name="Slide Number Placeholder 3">
            <a:extLst>
              <a:ext uri="{FF2B5EF4-FFF2-40B4-BE49-F238E27FC236}">
                <a16:creationId xmlns:a16="http://schemas.microsoft.com/office/drawing/2014/main" id="{819D704D-0C96-4B84-A74E-A8546C098C24}"/>
              </a:ext>
            </a:extLst>
          </p:cNvPr>
          <p:cNvSpPr>
            <a:spLocks noGrp="1"/>
          </p:cNvSpPr>
          <p:nvPr>
            <p:ph type="sldNum" sz="quarter" idx="12"/>
          </p:nvPr>
        </p:nvSpPr>
        <p:spPr/>
        <p:txBody>
          <a:bodyPr/>
          <a:lstStyle/>
          <a:p>
            <a:fld id="{F9A62DDD-3F5F-554E-8F55-F59D7AC7F5D2}" type="slidenum">
              <a:rPr lang="en-US" smtClean="0"/>
              <a:pPr/>
              <a:t>89</a:t>
            </a:fld>
            <a:endParaRPr lang="en-US"/>
          </a:p>
        </p:txBody>
      </p:sp>
      <p:sp>
        <p:nvSpPr>
          <p:cNvPr id="8" name="Speech Bubble: Rectangle with Corners Rounded 7">
            <a:extLst>
              <a:ext uri="{FF2B5EF4-FFF2-40B4-BE49-F238E27FC236}">
                <a16:creationId xmlns:a16="http://schemas.microsoft.com/office/drawing/2014/main" id="{A7F8E347-FCEB-4DDA-B395-6834750E3683}"/>
              </a:ext>
            </a:extLst>
          </p:cNvPr>
          <p:cNvSpPr/>
          <p:nvPr/>
        </p:nvSpPr>
        <p:spPr>
          <a:xfrm>
            <a:off x="10340635" y="1691270"/>
            <a:ext cx="1391478" cy="775253"/>
          </a:xfrm>
          <a:prstGeom prst="wedgeRoundRectCallout">
            <a:avLst>
              <a:gd name="adj1" fmla="val 19167"/>
              <a:gd name="adj2" fmla="val 77030"/>
              <a:gd name="adj3" fmla="val 16667"/>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lIns="91440" rIns="0" rtlCol="0" anchor="ctr"/>
          <a:lstStyle/>
          <a:p>
            <a:r>
              <a:rPr lang="en-US" sz="1600" dirty="0">
                <a:solidFill>
                  <a:schemeClr val="bg1"/>
                </a:solidFill>
                <a:latin typeface="Arial" panose="020B0604020202020204" pitchFamily="34" charset="0"/>
                <a:cs typeface="Arial" panose="020B0604020202020204" pitchFamily="34" charset="0"/>
              </a:rPr>
              <a:t>“We used Globus for…”</a:t>
            </a:r>
          </a:p>
        </p:txBody>
      </p:sp>
      <p:sp>
        <p:nvSpPr>
          <p:cNvPr id="9" name="Speech Bubble: Rectangle with Corners Rounded 8">
            <a:extLst>
              <a:ext uri="{FF2B5EF4-FFF2-40B4-BE49-F238E27FC236}">
                <a16:creationId xmlns:a16="http://schemas.microsoft.com/office/drawing/2014/main" id="{557E122C-B2B2-4726-88E0-D80AB5014736}"/>
              </a:ext>
            </a:extLst>
          </p:cNvPr>
          <p:cNvSpPr/>
          <p:nvPr/>
        </p:nvSpPr>
        <p:spPr>
          <a:xfrm>
            <a:off x="8696365" y="3167580"/>
            <a:ext cx="1512402" cy="506793"/>
          </a:xfrm>
          <a:prstGeom prst="wedgeRoundRectCallout">
            <a:avLst>
              <a:gd name="adj1" fmla="val 14273"/>
              <a:gd name="adj2" fmla="val 77030"/>
              <a:gd name="adj3" fmla="val 16667"/>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600" dirty="0">
                <a:solidFill>
                  <a:schemeClr val="bg1"/>
                </a:solidFill>
                <a:latin typeface="Arial" panose="020B0604020202020204" pitchFamily="34" charset="0"/>
                <a:cs typeface="Arial" panose="020B0604020202020204" pitchFamily="34" charset="0"/>
              </a:rPr>
              <a:t>“...and Globus.”</a:t>
            </a:r>
          </a:p>
        </p:txBody>
      </p:sp>
      <p:sp>
        <p:nvSpPr>
          <p:cNvPr id="10" name="Speech Bubble: Rectangle with Corners Rounded 9">
            <a:extLst>
              <a:ext uri="{FF2B5EF4-FFF2-40B4-BE49-F238E27FC236}">
                <a16:creationId xmlns:a16="http://schemas.microsoft.com/office/drawing/2014/main" id="{14B54597-47AB-4C64-8CFA-F0ECF4913C63}"/>
              </a:ext>
            </a:extLst>
          </p:cNvPr>
          <p:cNvSpPr/>
          <p:nvPr/>
        </p:nvSpPr>
        <p:spPr>
          <a:xfrm>
            <a:off x="9080380" y="4116105"/>
            <a:ext cx="2504746" cy="775253"/>
          </a:xfrm>
          <a:prstGeom prst="wedgeRoundRectCallout">
            <a:avLst>
              <a:gd name="adj1" fmla="val -21615"/>
              <a:gd name="adj2" fmla="val 62928"/>
              <a:gd name="adj3" fmla="val 16667"/>
            </a:avLst>
          </a:prstGeom>
          <a:solidFill>
            <a:srgbClr val="558ED5"/>
          </a:solidFill>
          <a:ln>
            <a:noFill/>
          </a:ln>
        </p:spPr>
        <p:style>
          <a:lnRef idx="1">
            <a:schemeClr val="accent1"/>
          </a:lnRef>
          <a:fillRef idx="3">
            <a:schemeClr val="accent1"/>
          </a:fillRef>
          <a:effectRef idx="2">
            <a:schemeClr val="accent1"/>
          </a:effectRef>
          <a:fontRef idx="minor">
            <a:schemeClr val="lt1"/>
          </a:fontRef>
        </p:style>
        <p:txBody>
          <a:bodyPr lIns="91440" rIns="0" rtlCol="0" anchor="ctr"/>
          <a:lstStyle/>
          <a:p>
            <a:pPr algn="ctr"/>
            <a:r>
              <a:rPr lang="en-US" sz="1600" dirty="0">
                <a:solidFill>
                  <a:schemeClr val="bg1"/>
                </a:solidFill>
                <a:latin typeface="Arial" panose="020B0604020202020204" pitchFamily="34" charset="0"/>
                <a:cs typeface="Arial" panose="020B0604020202020204" pitchFamily="34" charset="0"/>
              </a:rPr>
              <a:t>“#ALCF #ORNL #</a:t>
            </a:r>
            <a:r>
              <a:rPr lang="en-US" sz="1600" dirty="0" err="1">
                <a:solidFill>
                  <a:schemeClr val="bg1"/>
                </a:solidFill>
                <a:latin typeface="Arial" panose="020B0604020202020204" pitchFamily="34" charset="0"/>
                <a:cs typeface="Arial" panose="020B0604020202020204" pitchFamily="34" charset="0"/>
              </a:rPr>
              <a:t>theNCI</a:t>
            </a:r>
            <a:r>
              <a:rPr lang="en-US" sz="1600" dirty="0">
                <a:solidFill>
                  <a:schemeClr val="bg1"/>
                </a:solidFill>
                <a:latin typeface="Arial" panose="020B0604020202020204" pitchFamily="34" charset="0"/>
                <a:cs typeface="Arial" panose="020B0604020202020204" pitchFamily="34" charset="0"/>
              </a:rPr>
              <a:t> #CANDLE #</a:t>
            </a:r>
            <a:r>
              <a:rPr lang="en-US" sz="1600" dirty="0" err="1">
                <a:solidFill>
                  <a:schemeClr val="bg1"/>
                </a:solidFill>
                <a:latin typeface="Arial" panose="020B0604020202020204" pitchFamily="34" charset="0"/>
                <a:cs typeface="Arial" panose="020B0604020202020204" pitchFamily="34" charset="0"/>
              </a:rPr>
              <a:t>globusonline</a:t>
            </a:r>
            <a:r>
              <a:rPr lang="en-US" sz="1600" dirty="0">
                <a:solidFill>
                  <a:schemeClr val="bg1"/>
                </a:solidFill>
                <a:latin typeface="Arial" panose="020B0604020202020204" pitchFamily="34" charset="0"/>
                <a:cs typeface="Arial" panose="020B0604020202020204" pitchFamily="34" charset="0"/>
              </a:rPr>
              <a:t>”</a:t>
            </a:r>
          </a:p>
        </p:txBody>
      </p:sp>
      <p:sp>
        <p:nvSpPr>
          <p:cNvPr id="11" name="Speech Bubble: Rectangle with Corners Rounded 10">
            <a:extLst>
              <a:ext uri="{FF2B5EF4-FFF2-40B4-BE49-F238E27FC236}">
                <a16:creationId xmlns:a16="http://schemas.microsoft.com/office/drawing/2014/main" id="{326B92A7-C892-4B09-B94D-36FA0D4C34D2}"/>
              </a:ext>
            </a:extLst>
          </p:cNvPr>
          <p:cNvSpPr/>
          <p:nvPr/>
        </p:nvSpPr>
        <p:spPr>
          <a:xfrm>
            <a:off x="8513252" y="1716942"/>
            <a:ext cx="1512402" cy="1079340"/>
          </a:xfrm>
          <a:prstGeom prst="wedgeRoundRectCallout">
            <a:avLst>
              <a:gd name="adj1" fmla="val -20833"/>
              <a:gd name="adj2" fmla="val 68056"/>
              <a:gd name="adj3" fmla="val 16667"/>
            </a:avLst>
          </a:prstGeom>
          <a:solidFill>
            <a:srgbClr val="558ED5"/>
          </a:solidFill>
          <a:ln>
            <a:noFill/>
          </a:ln>
        </p:spPr>
        <p:style>
          <a:lnRef idx="1">
            <a:schemeClr val="accent1"/>
          </a:lnRef>
          <a:fillRef idx="3">
            <a:schemeClr val="accent1"/>
          </a:fillRef>
          <a:effectRef idx="2">
            <a:schemeClr val="accent1"/>
          </a:effectRef>
          <a:fontRef idx="minor">
            <a:schemeClr val="lt1"/>
          </a:fontRef>
        </p:style>
        <p:txBody>
          <a:bodyPr lIns="91440" rIns="0" rtlCol="0" anchor="ctr"/>
          <a:lstStyle/>
          <a:p>
            <a:r>
              <a:rPr lang="en-US" sz="1600" dirty="0">
                <a:solidFill>
                  <a:schemeClr val="bg1"/>
                </a:solidFill>
                <a:latin typeface="Arial" panose="020B0604020202020204" pitchFamily="34" charset="0"/>
                <a:cs typeface="Arial" panose="020B0604020202020204" pitchFamily="34" charset="0"/>
              </a:rPr>
              <a:t>“…with Globus for data transfer.”</a:t>
            </a:r>
          </a:p>
        </p:txBody>
      </p:sp>
      <p:sp>
        <p:nvSpPr>
          <p:cNvPr id="12" name="Speech Bubble: Rectangle with Corners Rounded 11">
            <a:extLst>
              <a:ext uri="{FF2B5EF4-FFF2-40B4-BE49-F238E27FC236}">
                <a16:creationId xmlns:a16="http://schemas.microsoft.com/office/drawing/2014/main" id="{C7023C46-E751-43DB-854C-C264268E2214}"/>
              </a:ext>
            </a:extLst>
          </p:cNvPr>
          <p:cNvSpPr/>
          <p:nvPr/>
        </p:nvSpPr>
        <p:spPr>
          <a:xfrm>
            <a:off x="9080380" y="5188764"/>
            <a:ext cx="2310848" cy="775253"/>
          </a:xfrm>
          <a:prstGeom prst="wedgeRoundRectCallout">
            <a:avLst>
              <a:gd name="adj1" fmla="val 21748"/>
              <a:gd name="adj2" fmla="val 61646"/>
              <a:gd name="adj3" fmla="val 16667"/>
            </a:avLst>
          </a:prstGeom>
          <a:solidFill>
            <a:schemeClr val="accent6">
              <a:lumMod val="75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91440" rIns="0" rtlCol="0" anchor="ctr"/>
          <a:lstStyle/>
          <a:p>
            <a:r>
              <a:rPr lang="en-US" sz="1600" dirty="0">
                <a:solidFill>
                  <a:schemeClr val="bg1"/>
                </a:solidFill>
                <a:latin typeface="Arial" panose="020B0604020202020204" pitchFamily="34" charset="0"/>
                <a:cs typeface="Arial" panose="020B0604020202020204" pitchFamily="34" charset="0"/>
              </a:rPr>
              <a:t>“…using tool x, tool y, Globus, technology z…</a:t>
            </a:r>
          </a:p>
        </p:txBody>
      </p:sp>
      <p:sp>
        <p:nvSpPr>
          <p:cNvPr id="13" name="Speech Bubble: Rectangle with Corners Rounded 12">
            <a:extLst>
              <a:ext uri="{FF2B5EF4-FFF2-40B4-BE49-F238E27FC236}">
                <a16:creationId xmlns:a16="http://schemas.microsoft.com/office/drawing/2014/main" id="{FE0757B2-5691-42A6-8AC4-A257C57EE2D3}"/>
              </a:ext>
            </a:extLst>
          </p:cNvPr>
          <p:cNvSpPr/>
          <p:nvPr/>
        </p:nvSpPr>
        <p:spPr>
          <a:xfrm>
            <a:off x="10608023" y="2792801"/>
            <a:ext cx="1154594" cy="1022889"/>
          </a:xfrm>
          <a:prstGeom prst="wedgeRoundRectCallout">
            <a:avLst>
              <a:gd name="adj1" fmla="val -20833"/>
              <a:gd name="adj2" fmla="val 68056"/>
              <a:gd name="adj3" fmla="val 16667"/>
            </a:avLst>
          </a:prstGeom>
          <a:solidFill>
            <a:schemeClr val="bg1">
              <a:lumMod val="95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91440" rIns="0" rtlCol="0" anchor="ctr"/>
          <a:lstStyle/>
          <a:p>
            <a:r>
              <a:rPr lang="en-US" sz="1600" dirty="0">
                <a:solidFill>
                  <a:schemeClr val="tx1">
                    <a:lumMod val="85000"/>
                    <a:lumOff val="15000"/>
                  </a:schemeClr>
                </a:solidFill>
                <a:latin typeface="Arial" panose="020B0604020202020204" pitchFamily="34" charset="0"/>
                <a:cs typeface="Arial" panose="020B0604020202020204" pitchFamily="34" charset="0"/>
              </a:rPr>
              <a:t>“I needed Globus to…”</a:t>
            </a:r>
          </a:p>
        </p:txBody>
      </p:sp>
      <p:sp>
        <p:nvSpPr>
          <p:cNvPr id="14" name="Speech Bubble: Rectangle with Corners Rounded 13">
            <a:extLst>
              <a:ext uri="{FF2B5EF4-FFF2-40B4-BE49-F238E27FC236}">
                <a16:creationId xmlns:a16="http://schemas.microsoft.com/office/drawing/2014/main" id="{C7B938C5-3FCE-44DF-B0ED-16C9A4705EEC}"/>
              </a:ext>
            </a:extLst>
          </p:cNvPr>
          <p:cNvSpPr/>
          <p:nvPr/>
        </p:nvSpPr>
        <p:spPr>
          <a:xfrm>
            <a:off x="9185701" y="722977"/>
            <a:ext cx="2082249" cy="775253"/>
          </a:xfrm>
          <a:prstGeom prst="wedgeRoundRectCallout">
            <a:avLst>
              <a:gd name="adj1" fmla="val -20833"/>
              <a:gd name="adj2" fmla="val 68056"/>
              <a:gd name="adj3" fmla="val 16667"/>
            </a:avLst>
          </a:prstGeom>
          <a:solidFill>
            <a:schemeClr val="bg1">
              <a:lumMod val="95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91440" rIns="0" rtlCol="0" anchor="ctr"/>
          <a:lstStyle/>
          <a:p>
            <a:r>
              <a:rPr lang="en-US" sz="1600" dirty="0">
                <a:solidFill>
                  <a:schemeClr val="tx1">
                    <a:lumMod val="85000"/>
                    <a:lumOff val="15000"/>
                  </a:schemeClr>
                </a:solidFill>
                <a:latin typeface="Arial" panose="020B0604020202020204" pitchFamily="34" charset="0"/>
                <a:cs typeface="Arial" panose="020B0604020202020204" pitchFamily="34" charset="0"/>
              </a:rPr>
              <a:t>“…, and file sharing with Globus.”</a:t>
            </a:r>
          </a:p>
        </p:txBody>
      </p:sp>
    </p:spTree>
    <p:extLst>
      <p:ext uri="{BB962C8B-B14F-4D97-AF65-F5344CB8AC3E}">
        <p14:creationId xmlns:p14="http://schemas.microsoft.com/office/powerpoint/2010/main" val="45559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an 65"/>
          <p:cNvSpPr/>
          <p:nvPr/>
        </p:nvSpPr>
        <p:spPr>
          <a:xfrm>
            <a:off x="7030316" y="5355971"/>
            <a:ext cx="995989" cy="705533"/>
          </a:xfrm>
          <a:prstGeom prst="can">
            <a:avLst/>
          </a:prstGeom>
          <a:blipFill dpi="0" rotWithShape="1">
            <a:blip r:embed="rId2">
              <a:alphaModFix amt="52000"/>
              <a:extLst>
                <a:ext uri="{28A0092B-C50C-407E-A947-70E740481C1C}">
                  <a14:useLocalDpi xmlns:a14="http://schemas.microsoft.com/office/drawing/2010/main" val="0"/>
                </a:ext>
              </a:extLst>
            </a:blip>
            <a:srcRect/>
            <a:stretch>
              <a:fillRect/>
            </a:stretch>
          </a:blipFill>
          <a:ln>
            <a:solidFill>
              <a:schemeClr val="accent3">
                <a:lumMod val="20000"/>
                <a:lumOff val="80000"/>
              </a:schemeClr>
            </a:solidFill>
          </a:ln>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solidFill>
            </a:endParaRPr>
          </a:p>
        </p:txBody>
      </p:sp>
      <p:grpSp>
        <p:nvGrpSpPr>
          <p:cNvPr id="76" name="Group 75"/>
          <p:cNvGrpSpPr/>
          <p:nvPr/>
        </p:nvGrpSpPr>
        <p:grpSpPr>
          <a:xfrm>
            <a:off x="7618370" y="1810695"/>
            <a:ext cx="2737312" cy="1633568"/>
            <a:chOff x="375660" y="2206322"/>
            <a:chExt cx="2737312" cy="1633568"/>
          </a:xfrm>
        </p:grpSpPr>
        <p:grpSp>
          <p:nvGrpSpPr>
            <p:cNvPr id="77" name="Group 76"/>
            <p:cNvGrpSpPr/>
            <p:nvPr/>
          </p:nvGrpSpPr>
          <p:grpSpPr>
            <a:xfrm>
              <a:off x="375660" y="2206322"/>
              <a:ext cx="2737312" cy="1591606"/>
              <a:chOff x="2482352" y="919079"/>
              <a:chExt cx="4396670" cy="2556438"/>
            </a:xfrm>
          </p:grpSpPr>
          <p:sp>
            <p:nvSpPr>
              <p:cNvPr id="84" name="Rectangle 83"/>
              <p:cNvSpPr/>
              <p:nvPr/>
            </p:nvSpPr>
            <p:spPr>
              <a:xfrm>
                <a:off x="2482352" y="919079"/>
                <a:ext cx="4396670" cy="25564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sp>
            <p:nvSpPr>
              <p:cNvPr id="85" name="Rectangle 84"/>
              <p:cNvSpPr/>
              <p:nvPr/>
            </p:nvSpPr>
            <p:spPr>
              <a:xfrm>
                <a:off x="2482352" y="919079"/>
                <a:ext cx="4396670" cy="2556438"/>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grpSp>
        <p:pic>
          <p:nvPicPr>
            <p:cNvPr id="78" name="Picture 77" descr="jetstreamLogo_FINAL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7918" y="3039832"/>
              <a:ext cx="1237033" cy="413514"/>
            </a:xfrm>
            <a:prstGeom prst="rect">
              <a:avLst/>
            </a:prstGeom>
          </p:spPr>
        </p:pic>
        <p:grpSp>
          <p:nvGrpSpPr>
            <p:cNvPr id="79" name="Group 78"/>
            <p:cNvGrpSpPr/>
            <p:nvPr/>
          </p:nvGrpSpPr>
          <p:grpSpPr>
            <a:xfrm>
              <a:off x="2109641" y="2332078"/>
              <a:ext cx="833509" cy="833510"/>
              <a:chOff x="7368943" y="876803"/>
              <a:chExt cx="1444295" cy="1444295"/>
            </a:xfrm>
          </p:grpSpPr>
          <p:pic>
            <p:nvPicPr>
              <p:cNvPr id="82" name="Picture 81" descr="EC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68943" y="876803"/>
                <a:ext cx="1444295" cy="1444295"/>
              </a:xfrm>
              <a:prstGeom prst="rect">
                <a:avLst/>
              </a:prstGeom>
            </p:spPr>
          </p:pic>
          <p:sp>
            <p:nvSpPr>
              <p:cNvPr id="83" name="TextBox 82"/>
              <p:cNvSpPr txBox="1"/>
              <p:nvPr/>
            </p:nvSpPr>
            <p:spPr>
              <a:xfrm>
                <a:off x="7752390" y="1397623"/>
                <a:ext cx="838717" cy="479980"/>
              </a:xfrm>
              <a:prstGeom prst="rect">
                <a:avLst/>
              </a:prstGeom>
              <a:noFill/>
            </p:spPr>
            <p:txBody>
              <a:bodyPr wrap="none" rtlCol="0">
                <a:spAutoFit/>
              </a:bodyPr>
              <a:lstStyle/>
              <a:p>
                <a:r>
                  <a:rPr lang="en-US" sz="1200" b="1" dirty="0">
                    <a:solidFill>
                      <a:srgbClr val="F2F2F2"/>
                    </a:solidFill>
                    <a:latin typeface="Arial"/>
                    <a:cs typeface="Arial"/>
                  </a:rPr>
                  <a:t>EC2</a:t>
                </a:r>
                <a:endParaRPr lang="en-US" sz="2400" b="1" dirty="0">
                  <a:solidFill>
                    <a:srgbClr val="F2F2F2"/>
                  </a:solidFill>
                  <a:latin typeface="Arial"/>
                  <a:cs typeface="Arial"/>
                </a:endParaRPr>
              </a:p>
            </p:txBody>
          </p:sp>
        </p:grpSp>
        <p:pic>
          <p:nvPicPr>
            <p:cNvPr id="80" name="Picture 79" descr="logo_NERS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60589" y="3066802"/>
              <a:ext cx="1150507" cy="773088"/>
            </a:xfrm>
            <a:prstGeom prst="rect">
              <a:avLst/>
            </a:prstGeom>
          </p:spPr>
        </p:pic>
        <p:pic>
          <p:nvPicPr>
            <p:cNvPr id="81" name="Picture 80" descr="xsede-full-colo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1512" y="2410545"/>
              <a:ext cx="1490888" cy="564511"/>
            </a:xfrm>
            <a:prstGeom prst="rect">
              <a:avLst/>
            </a:prstGeom>
          </p:spPr>
        </p:pic>
      </p:grpSp>
      <p:sp>
        <p:nvSpPr>
          <p:cNvPr id="5" name="Title 4"/>
          <p:cNvSpPr>
            <a:spLocks noGrp="1"/>
          </p:cNvSpPr>
          <p:nvPr>
            <p:ph type="title"/>
          </p:nvPr>
        </p:nvSpPr>
        <p:spPr/>
        <p:txBody>
          <a:bodyPr>
            <a:normAutofit/>
          </a:bodyPr>
          <a:lstStyle/>
          <a:p>
            <a:r>
              <a:rPr lang="en-US" dirty="0"/>
              <a:t>Bridge to community/public </a:t>
            </a:r>
          </a:p>
        </p:txBody>
      </p:sp>
      <p:sp>
        <p:nvSpPr>
          <p:cNvPr id="56" name="Can 55"/>
          <p:cNvSpPr/>
          <p:nvPr/>
        </p:nvSpPr>
        <p:spPr>
          <a:xfrm>
            <a:off x="8137938" y="4595503"/>
            <a:ext cx="619661" cy="878018"/>
          </a:xfrm>
          <a:prstGeom prst="can">
            <a:avLst/>
          </a:prstGeom>
          <a:blipFill dpi="0" rotWithShape="1">
            <a:blip r:embed="rId7">
              <a:alphaModFix amt="52000"/>
            </a:blip>
            <a:srcRect/>
            <a:stretch>
              <a:fillRect/>
            </a:stretch>
          </a:blipFill>
          <a:ln>
            <a:solidFill>
              <a:schemeClr val="accent3">
                <a:lumMod val="20000"/>
                <a:lumOff val="80000"/>
              </a:schemeClr>
            </a:solidFill>
          </a:ln>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solidFill>
            </a:endParaRPr>
          </a:p>
        </p:txBody>
      </p:sp>
      <p:grpSp>
        <p:nvGrpSpPr>
          <p:cNvPr id="58" name="Group 57"/>
          <p:cNvGrpSpPr/>
          <p:nvPr/>
        </p:nvGrpSpPr>
        <p:grpSpPr>
          <a:xfrm>
            <a:off x="7756789" y="3866296"/>
            <a:ext cx="825285" cy="1020779"/>
            <a:chOff x="5677602" y="1861175"/>
            <a:chExt cx="1300746" cy="719221"/>
          </a:xfrm>
        </p:grpSpPr>
        <p:sp>
          <p:nvSpPr>
            <p:cNvPr id="72" name="Can 71"/>
            <p:cNvSpPr/>
            <p:nvPr/>
          </p:nvSpPr>
          <p:spPr>
            <a:xfrm>
              <a:off x="5677602" y="1861175"/>
              <a:ext cx="1300746" cy="719221"/>
            </a:xfrm>
            <a:prstGeom prst="can">
              <a:avLst/>
            </a:prstGeom>
            <a:blipFill rotWithShape="1">
              <a:blip r:embed="rId8" cstate="print">
                <a:extLst>
                  <a:ext uri="{28A0092B-C50C-407E-A947-70E740481C1C}">
                    <a14:useLocalDpi xmlns:a14="http://schemas.microsoft.com/office/drawing/2010/main"/>
                  </a:ext>
                </a:extLst>
              </a:blip>
              <a:stretch>
                <a:fillRect/>
              </a:stretch>
            </a:blipFill>
            <a:ln>
              <a:solidFill>
                <a:schemeClr val="accent2">
                  <a:lumMod val="60000"/>
                  <a:lumOff val="40000"/>
                </a:schemeClr>
              </a:solidFill>
            </a:ln>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bg1"/>
                </a:solidFill>
              </a:endParaRPr>
            </a:p>
          </p:txBody>
        </p:sp>
        <p:sp>
          <p:nvSpPr>
            <p:cNvPr id="73" name="Can 72"/>
            <p:cNvSpPr/>
            <p:nvPr/>
          </p:nvSpPr>
          <p:spPr>
            <a:xfrm>
              <a:off x="5677602" y="1861175"/>
              <a:ext cx="1300746" cy="719221"/>
            </a:xfrm>
            <a:prstGeom prst="can">
              <a:avLst/>
            </a:prstGeom>
            <a:solidFill>
              <a:srgbClr val="7F7F7F">
                <a:alpha val="64000"/>
              </a:srgbClr>
            </a:solidFill>
            <a:ln>
              <a:solidFill>
                <a:schemeClr val="accent3">
                  <a:lumMod val="20000"/>
                  <a:lumOff val="80000"/>
                </a:schemeClr>
              </a:solidFill>
            </a:ln>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solidFill>
              </a:endParaRPr>
            </a:p>
          </p:txBody>
        </p:sp>
      </p:grpSp>
      <p:grpSp>
        <p:nvGrpSpPr>
          <p:cNvPr id="65" name="Group 64"/>
          <p:cNvGrpSpPr/>
          <p:nvPr/>
        </p:nvGrpSpPr>
        <p:grpSpPr>
          <a:xfrm>
            <a:off x="7735328" y="5229536"/>
            <a:ext cx="784186" cy="537528"/>
            <a:chOff x="598401" y="2383515"/>
            <a:chExt cx="784186" cy="537528"/>
          </a:xfrm>
        </p:grpSpPr>
        <p:sp>
          <p:nvSpPr>
            <p:cNvPr id="70" name="Rounded Rectangle 69"/>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descr="globus_connect_logo.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grpSp>
        <p:nvGrpSpPr>
          <p:cNvPr id="67" name="Group 66"/>
          <p:cNvGrpSpPr/>
          <p:nvPr/>
        </p:nvGrpSpPr>
        <p:grpSpPr>
          <a:xfrm>
            <a:off x="8365505" y="4363135"/>
            <a:ext cx="784186" cy="537528"/>
            <a:chOff x="598401" y="2383515"/>
            <a:chExt cx="784186" cy="537528"/>
          </a:xfrm>
        </p:grpSpPr>
        <p:sp>
          <p:nvSpPr>
            <p:cNvPr id="68" name="Rounded Rectangle 67"/>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68" descr="globus_connect_logo.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sp>
        <p:nvSpPr>
          <p:cNvPr id="57" name="TextBox 56"/>
          <p:cNvSpPr txBox="1"/>
          <p:nvPr/>
        </p:nvSpPr>
        <p:spPr>
          <a:xfrm>
            <a:off x="5352946" y="4582002"/>
            <a:ext cx="2382383" cy="400110"/>
          </a:xfrm>
          <a:prstGeom prst="rect">
            <a:avLst/>
          </a:prstGeom>
          <a:noFill/>
        </p:spPr>
        <p:txBody>
          <a:bodyPr wrap="none" rtlCol="0">
            <a:spAutoFit/>
          </a:bodyPr>
          <a:lstStyle/>
          <a:p>
            <a:pPr algn="r"/>
            <a:r>
              <a:rPr lang="en-US" sz="2000">
                <a:solidFill>
                  <a:schemeClr val="bg1">
                    <a:lumMod val="95000"/>
                  </a:schemeClr>
                </a:solidFill>
                <a:latin typeface="Arial"/>
                <a:cs typeface="Arial"/>
              </a:rPr>
              <a:t>Public Repositories</a:t>
            </a:r>
            <a:endParaRPr lang="en-US" sz="2000" dirty="0">
              <a:solidFill>
                <a:schemeClr val="bg1">
                  <a:lumMod val="95000"/>
                </a:schemeClr>
              </a:solidFill>
              <a:latin typeface="Arial"/>
              <a:cs typeface="Arial"/>
            </a:endParaRPr>
          </a:p>
        </p:txBody>
      </p:sp>
      <p:sp>
        <p:nvSpPr>
          <p:cNvPr id="74" name="Curved Down Arrow 73"/>
          <p:cNvSpPr/>
          <p:nvPr/>
        </p:nvSpPr>
        <p:spPr>
          <a:xfrm>
            <a:off x="3480541" y="1513257"/>
            <a:ext cx="4689357" cy="121268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5" name="Curved Down Arrow 74"/>
          <p:cNvSpPr/>
          <p:nvPr/>
        </p:nvSpPr>
        <p:spPr>
          <a:xfrm rot="1269334" flipV="1">
            <a:off x="2467317" y="4735119"/>
            <a:ext cx="5233967" cy="159915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 name="Group 2"/>
          <p:cNvGrpSpPr/>
          <p:nvPr/>
        </p:nvGrpSpPr>
        <p:grpSpPr>
          <a:xfrm>
            <a:off x="1739105" y="1265614"/>
            <a:ext cx="1260216" cy="1997439"/>
            <a:chOff x="2538810" y="1513257"/>
            <a:chExt cx="1260216" cy="1997439"/>
          </a:xfrm>
        </p:grpSpPr>
        <p:grpSp>
          <p:nvGrpSpPr>
            <p:cNvPr id="21" name="Group 20"/>
            <p:cNvGrpSpPr/>
            <p:nvPr/>
          </p:nvGrpSpPr>
          <p:grpSpPr>
            <a:xfrm>
              <a:off x="2538810" y="1513257"/>
              <a:ext cx="1260216" cy="1997439"/>
              <a:chOff x="6232053" y="4698365"/>
              <a:chExt cx="1465588" cy="2279634"/>
            </a:xfrm>
          </p:grpSpPr>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232053" y="4698365"/>
                <a:ext cx="716913" cy="2276930"/>
              </a:xfrm>
              <a:prstGeom prst="rect">
                <a:avLst/>
              </a:prstGeom>
            </p:spPr>
          </p:pic>
          <p:pic>
            <p:nvPicPr>
              <p:cNvPr id="25" name="Picture 2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06161" y="4701069"/>
                <a:ext cx="716913" cy="2276930"/>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980722" y="4698367"/>
                <a:ext cx="716919" cy="2276929"/>
              </a:xfrm>
              <a:prstGeom prst="rect">
                <a:avLst/>
              </a:prstGeom>
            </p:spPr>
          </p:pic>
        </p:grpSp>
        <p:sp>
          <p:nvSpPr>
            <p:cNvPr id="37" name="Rectangle 36"/>
            <p:cNvSpPr/>
            <p:nvPr/>
          </p:nvSpPr>
          <p:spPr>
            <a:xfrm>
              <a:off x="2538812" y="1513259"/>
              <a:ext cx="1228570" cy="1956277"/>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grpSp>
      <p:grpSp>
        <p:nvGrpSpPr>
          <p:cNvPr id="88" name="Group 87"/>
          <p:cNvGrpSpPr/>
          <p:nvPr/>
        </p:nvGrpSpPr>
        <p:grpSpPr>
          <a:xfrm>
            <a:off x="9031467" y="1448958"/>
            <a:ext cx="784186" cy="537528"/>
            <a:chOff x="598401" y="2383515"/>
            <a:chExt cx="784186" cy="537528"/>
          </a:xfrm>
        </p:grpSpPr>
        <p:sp>
          <p:nvSpPr>
            <p:cNvPr id="89" name="Rounded Rectangle 88"/>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89" descr="globus_connect_logo.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sp>
        <p:nvSpPr>
          <p:cNvPr id="91" name="TextBox 90"/>
          <p:cNvSpPr txBox="1"/>
          <p:nvPr/>
        </p:nvSpPr>
        <p:spPr>
          <a:xfrm>
            <a:off x="4994602" y="2576623"/>
            <a:ext cx="2550698" cy="707886"/>
          </a:xfrm>
          <a:prstGeom prst="rect">
            <a:avLst/>
          </a:prstGeom>
          <a:noFill/>
        </p:spPr>
        <p:txBody>
          <a:bodyPr wrap="none" rtlCol="0">
            <a:spAutoFit/>
          </a:bodyPr>
          <a:lstStyle/>
          <a:p>
            <a:pPr algn="r"/>
            <a:r>
              <a:rPr lang="en-US" sz="2000" dirty="0">
                <a:solidFill>
                  <a:schemeClr val="bg1">
                    <a:lumMod val="95000"/>
                  </a:schemeClr>
                </a:solidFill>
                <a:latin typeface="Arial"/>
                <a:cs typeface="Arial"/>
              </a:rPr>
              <a:t>Project Repositories,</a:t>
            </a:r>
          </a:p>
          <a:p>
            <a:pPr algn="r"/>
            <a:r>
              <a:rPr lang="en-US" sz="2000" dirty="0">
                <a:solidFill>
                  <a:schemeClr val="bg1">
                    <a:lumMod val="95000"/>
                  </a:schemeClr>
                </a:solidFill>
                <a:latin typeface="Arial"/>
                <a:cs typeface="Arial"/>
              </a:rPr>
              <a:t>Replication Stores</a:t>
            </a:r>
          </a:p>
        </p:txBody>
      </p:sp>
      <p:pic>
        <p:nvPicPr>
          <p:cNvPr id="43" name="Picture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9670" y="3751335"/>
            <a:ext cx="4445421" cy="1775545"/>
          </a:xfrm>
          <a:prstGeom prst="rect">
            <a:avLst/>
          </a:prstGeom>
        </p:spPr>
      </p:pic>
      <p:sp>
        <p:nvSpPr>
          <p:cNvPr id="49" name="Rectangle 48"/>
          <p:cNvSpPr/>
          <p:nvPr/>
        </p:nvSpPr>
        <p:spPr>
          <a:xfrm>
            <a:off x="409669" y="3753229"/>
            <a:ext cx="4445422" cy="1759254"/>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2254799" y="2200056"/>
            <a:ext cx="2195098" cy="1389596"/>
            <a:chOff x="-651803" y="1668122"/>
            <a:chExt cx="2195098" cy="1389596"/>
          </a:xfrm>
        </p:grpSpPr>
        <p:pic>
          <p:nvPicPr>
            <p:cNvPr id="45" name="Picture 44" descr="thumb.jpg"/>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26164" y="1668122"/>
              <a:ext cx="2169459" cy="1370168"/>
            </a:xfrm>
            <a:prstGeom prst="rect">
              <a:avLst/>
            </a:prstGeom>
          </p:spPr>
        </p:pic>
        <p:sp>
          <p:nvSpPr>
            <p:cNvPr id="47" name="Rectangle 46"/>
            <p:cNvSpPr/>
            <p:nvPr/>
          </p:nvSpPr>
          <p:spPr>
            <a:xfrm>
              <a:off x="-651803" y="1668122"/>
              <a:ext cx="2195097" cy="1389596"/>
            </a:xfrm>
            <a:prstGeom prst="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a:cs typeface="Arial"/>
              </a:endParaRPr>
            </a:p>
          </p:txBody>
        </p:sp>
      </p:grpSp>
      <p:grpSp>
        <p:nvGrpSpPr>
          <p:cNvPr id="53" name="Group 52"/>
          <p:cNvGrpSpPr/>
          <p:nvPr/>
        </p:nvGrpSpPr>
        <p:grpSpPr>
          <a:xfrm>
            <a:off x="1879261" y="3483934"/>
            <a:ext cx="784186" cy="537528"/>
            <a:chOff x="598401" y="2383515"/>
            <a:chExt cx="784186" cy="537528"/>
          </a:xfrm>
        </p:grpSpPr>
        <p:sp>
          <p:nvSpPr>
            <p:cNvPr id="54" name="Rounded Rectangle 53"/>
            <p:cNvSpPr/>
            <p:nvPr/>
          </p:nvSpPr>
          <p:spPr>
            <a:xfrm>
              <a:off x="598401" y="2383515"/>
              <a:ext cx="784186" cy="537528"/>
            </a:xfrm>
            <a:prstGeom prst="roundRect">
              <a:avLst>
                <a:gd name="adj" fmla="val 6005"/>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54" descr="globus_connect_logo.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9467" y="2410694"/>
              <a:ext cx="722054" cy="483171"/>
            </a:xfrm>
            <a:prstGeom prst="rect">
              <a:avLst/>
            </a:prstGeom>
            <a:solidFill>
              <a:schemeClr val="bg1">
                <a:lumMod val="95000"/>
              </a:schemeClr>
            </a:solidFill>
          </p:spPr>
        </p:pic>
      </p:grpSp>
    </p:spTree>
    <p:extLst>
      <p:ext uri="{BB962C8B-B14F-4D97-AF65-F5344CB8AC3E}">
        <p14:creationId xmlns:p14="http://schemas.microsoft.com/office/powerpoint/2010/main" val="1348123305"/>
      </p:ext>
    </p:extLst>
  </p:cSld>
  <p:clrMapOvr>
    <a:masterClrMapping/>
  </p:clrMapOvr>
</p:sld>
</file>

<file path=ppt/theme/theme1.xml><?xml version="1.0" encoding="utf-8"?>
<a:theme xmlns:a="http://schemas.openxmlformats.org/drawingml/2006/main" name="130414_Globus_blue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28523</TotalTime>
  <Words>5245</Words>
  <Application>Microsoft Macintosh PowerPoint</Application>
  <PresentationFormat>Widescreen</PresentationFormat>
  <Paragraphs>1035</Paragraphs>
  <Slides>89</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89</vt:i4>
      </vt:variant>
    </vt:vector>
  </HeadingPairs>
  <TitlesOfParts>
    <vt:vector size="103" baseType="lpstr">
      <vt:lpstr>ＭＳ Ｐゴシック</vt:lpstr>
      <vt:lpstr>Arial</vt:lpstr>
      <vt:lpstr>Calibri</vt:lpstr>
      <vt:lpstr>Consolas</vt:lpstr>
      <vt:lpstr>Courier</vt:lpstr>
      <vt:lpstr>Courier New</vt:lpstr>
      <vt:lpstr>Helvetica</vt:lpstr>
      <vt:lpstr>Helvetica Neue</vt:lpstr>
      <vt:lpstr>Mangal</vt:lpstr>
      <vt:lpstr>Museo Sans 100</vt:lpstr>
      <vt:lpstr>Museo Sans 300</vt:lpstr>
      <vt:lpstr>Verdana</vt:lpstr>
      <vt:lpstr>Wingdings</vt:lpstr>
      <vt:lpstr>130414_Globus_blue_v1</vt:lpstr>
      <vt:lpstr>Introduction to Research Data Management Using Globus</vt:lpstr>
      <vt:lpstr>Research data management today</vt:lpstr>
      <vt:lpstr>Globus delivers…  Secure, reliable, data transfer, sharing, publication, and discovery…  …directly from your own storage systems…  ...via software-as-a-service</vt:lpstr>
      <vt:lpstr>Globus enables... </vt:lpstr>
      <vt:lpstr>Bridge to campus HPC</vt:lpstr>
      <vt:lpstr>Bridge to national cyberinfrastructure</vt:lpstr>
      <vt:lpstr>Bridge to instruments</vt:lpstr>
      <vt:lpstr>Bridge to collaborators</vt:lpstr>
      <vt:lpstr>Bridge to community/public </vt:lpstr>
      <vt:lpstr>Globus SaaS: Research data lifecycle</vt:lpstr>
      <vt:lpstr>Conceptual architecture: Hybrid SaaS</vt:lpstr>
      <vt:lpstr>Conceptual architecture: Sharing</vt:lpstr>
      <vt:lpstr>Why use Globus?</vt:lpstr>
      <vt:lpstr>PowerPoint Presentation</vt:lpstr>
      <vt:lpstr>Globus data publication framework</vt:lpstr>
      <vt:lpstr>PowerPoint Presentation</vt:lpstr>
      <vt:lpstr>PowerPoint Presentation</vt:lpstr>
      <vt:lpstr>PowerPoint Presentation</vt:lpstr>
      <vt:lpstr>Globus Connect Personal</vt:lpstr>
      <vt:lpstr>PowerPoint Presentation</vt:lpstr>
      <vt:lpstr>Use(r)-appropriate interfaces</vt:lpstr>
      <vt:lpstr>Globus serves as…  A platform for building science gateways, portals and other web applications in support of research and education</vt:lpstr>
      <vt:lpstr>Globus Platform-as-a-Service</vt:lpstr>
      <vt:lpstr>PaaS Security Challenges – Globus Auth</vt:lpstr>
      <vt:lpstr>PowerPoint Presentation</vt:lpstr>
      <vt:lpstr>PowerPoint Presentation</vt:lpstr>
      <vt:lpstr>Globus Transfer API</vt:lpstr>
      <vt:lpstr>Globus Python SDK</vt:lpstr>
      <vt:lpstr>TransferClient low-level calls</vt:lpstr>
      <vt:lpstr>TransferClient higher-level calls</vt:lpstr>
      <vt:lpstr>Walkthrough Jupyter Notebook</vt:lpstr>
      <vt:lpstr>Endpoint Search</vt:lpstr>
      <vt:lpstr>Endpoint Management</vt:lpstr>
      <vt:lpstr>Endpoint Activation</vt:lpstr>
      <vt:lpstr>File operations</vt:lpstr>
      <vt:lpstr>Task submission</vt:lpstr>
      <vt:lpstr>Task management</vt:lpstr>
      <vt:lpstr>Bookmarks</vt:lpstr>
      <vt:lpstr>Shared endpoints and access rules (ACLs)</vt:lpstr>
      <vt:lpstr>Management API</vt:lpstr>
      <vt:lpstr>PowerPoint Presentation</vt:lpstr>
      <vt:lpstr>PowerPoint Presentation</vt:lpstr>
      <vt:lpstr>Prototypical research data portal</vt:lpstr>
      <vt:lpstr>Data Distribution: ARM Climate Research Facility</vt:lpstr>
      <vt:lpstr>Analysis Workflow Integration: Wellcome Sanger</vt:lpstr>
      <vt:lpstr>Globus Helper Pages</vt:lpstr>
      <vt:lpstr>Globus PaaS developer resources</vt:lpstr>
      <vt:lpstr>Automating Research Data Workflows</vt:lpstr>
      <vt:lpstr>Data replication</vt:lpstr>
      <vt:lpstr>Staging data with compute jobs</vt:lpstr>
      <vt:lpstr>Automation from portals/gateways</vt:lpstr>
      <vt:lpstr>PowerPoint Presentation</vt:lpstr>
      <vt:lpstr>Native apps</vt:lpstr>
      <vt:lpstr>Native App grant</vt:lpstr>
      <vt:lpstr>Refresh tokens</vt:lpstr>
      <vt:lpstr>Refresh tokens</vt:lpstr>
      <vt:lpstr>Native App/Refresh Tokens Sample Code</vt:lpstr>
      <vt:lpstr>PowerPoint Presentation</vt:lpstr>
      <vt:lpstr>Globus CLI</vt:lpstr>
      <vt:lpstr>UUIDs everywhere</vt:lpstr>
      <vt:lpstr>Batch Transfers</vt:lpstr>
      <vt:lpstr>Submission commands</vt:lpstr>
      <vt:lpstr>Parsing CLI output</vt:lpstr>
      <vt:lpstr>Turn off notifications</vt:lpstr>
      <vt:lpstr>Permission management</vt:lpstr>
      <vt:lpstr>Automation with CLI</vt:lpstr>
      <vt:lpstr>Automation with portals</vt:lpstr>
      <vt:lpstr>Walkthrough</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https://jupyter.demo.globus.org/</vt:lpstr>
      <vt:lpstr>PowerPoint Presentation</vt:lpstr>
      <vt:lpstr>Support resources</vt:lpstr>
      <vt:lpstr>Globus as PaaS</vt:lpstr>
      <vt:lpstr>Globus PaaS developer resources</vt:lpstr>
      <vt:lpstr>Thank you to our sponsors…</vt:lpstr>
      <vt:lpstr>Globus sustainability model</vt:lpstr>
      <vt:lpstr>Thank you to our users…</vt:lpstr>
      <vt:lpstr>Our supporters</vt:lpstr>
      <vt:lpstr>Join the Globus community</vt:lpstr>
      <vt:lpstr>Help us get the word out!</vt:lpstr>
    </vt:vector>
  </TitlesOfParts>
  <Company>Lawrence Berkeley National Laboratory</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Slide Arial 32 pt</dc:title>
  <dc:creator>Wendy Tsabba</dc:creator>
  <cp:lastModifiedBy>Richard Wagner</cp:lastModifiedBy>
  <cp:revision>1029</cp:revision>
  <cp:lastPrinted>2018-03-27T19:48:07Z</cp:lastPrinted>
  <dcterms:created xsi:type="dcterms:W3CDTF">2011-02-26T00:20:18Z</dcterms:created>
  <dcterms:modified xsi:type="dcterms:W3CDTF">2018-08-10T10:15:24Z</dcterms:modified>
</cp:coreProperties>
</file>